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317" r:id="rId3"/>
    <p:sldId id="322" r:id="rId4"/>
    <p:sldId id="319" r:id="rId5"/>
    <p:sldId id="323" r:id="rId6"/>
    <p:sldId id="339" r:id="rId7"/>
    <p:sldId id="340" r:id="rId8"/>
    <p:sldId id="318" r:id="rId9"/>
    <p:sldId id="341" r:id="rId10"/>
    <p:sldId id="342" r:id="rId11"/>
    <p:sldId id="320" r:id="rId12"/>
    <p:sldId id="266" r:id="rId13"/>
    <p:sldId id="343" r:id="rId14"/>
    <p:sldId id="272" r:id="rId15"/>
    <p:sldId id="273" r:id="rId16"/>
    <p:sldId id="321" r:id="rId17"/>
  </p:sldIdLst>
  <p:sldSz cx="20104100" cy="11309350"/>
  <p:notesSz cx="9929813" cy="67992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825"/>
    <a:srgbClr val="2C55A2"/>
    <a:srgbClr val="85BE4C"/>
    <a:srgbClr val="E94B4E"/>
    <a:srgbClr val="D2422D"/>
    <a:srgbClr val="3EA3DC"/>
    <a:srgbClr val="D24291"/>
    <a:srgbClr val="CF519D"/>
    <a:srgbClr val="5F5491"/>
    <a:srgbClr val="ECC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37"/>
    <p:restoredTop sz="94707"/>
  </p:normalViewPr>
  <p:slideViewPr>
    <p:cSldViewPr>
      <p:cViewPr varScale="1">
        <p:scale>
          <a:sx n="55" d="100"/>
          <a:sy n="55" d="100"/>
        </p:scale>
        <p:origin x="605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35534679748076E-2"/>
          <c:y val="5.9324299097454153E-2"/>
          <c:w val="0.94929733885104806"/>
          <c:h val="0.88321966126837748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AA-408E-8208-672598B84A1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AA-408E-8208-672598B84A1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AA-408E-8208-672598B84A1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AA-408E-8208-672598B84A1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AA-408E-8208-672598B84A13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FAA-408E-8208-672598B84A13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FAA-408E-8208-672598B84A13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FAA-408E-8208-672598B84A1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AA-408E-8208-672598B84A1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AA-408E-8208-672598B84A1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AA-408E-8208-672598B84A1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AA-408E-8208-672598B84A1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AA-408E-8208-672598B84A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8"/>
                <c:pt idx="0">
                  <c:v>Atténuation des charges </c:v>
                </c:pt>
                <c:pt idx="1">
                  <c:v>Produits des services</c:v>
                </c:pt>
                <c:pt idx="2">
                  <c:v>Impôts et taxes</c:v>
                </c:pt>
                <c:pt idx="3">
                  <c:v>Dotations et subventions</c:v>
                </c:pt>
                <c:pt idx="4">
                  <c:v>Autres produits de gestion courante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 provision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150000</c:v>
                </c:pt>
                <c:pt idx="1">
                  <c:v>2189950</c:v>
                </c:pt>
                <c:pt idx="2">
                  <c:v>18338000</c:v>
                </c:pt>
                <c:pt idx="3">
                  <c:v>4309963</c:v>
                </c:pt>
                <c:pt idx="4">
                  <c:v>601000</c:v>
                </c:pt>
                <c:pt idx="5">
                  <c:v>181000</c:v>
                </c:pt>
                <c:pt idx="6">
                  <c:v>5000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FAA-408E-8208-672598B84A1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532060609692415E-2"/>
          <c:y val="5.5587780170882478E-2"/>
          <c:w val="0.91516078726888461"/>
          <c:h val="0.85145925039251835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E3-4864-A6FF-308D17537A6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E3-4864-A6FF-308D17537A60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E3-4864-A6FF-308D17537A60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E3-4864-A6FF-308D17537A60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DE3-4864-A6FF-308D17537A6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DE3-4864-A6FF-308D17537A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DE3-4864-A6FF-308D17537A60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DE3-4864-A6FF-308D17537A6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E3-4864-A6FF-308D17537A6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E3-4864-A6FF-308D17537A6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E3-4864-A6FF-308D17537A6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E3-4864-A6FF-308D17537A6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DE3-4864-A6FF-308D17537A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8"/>
                <c:pt idx="0">
                  <c:v>Atténuation des charges </c:v>
                </c:pt>
                <c:pt idx="1">
                  <c:v>Produits des services</c:v>
                </c:pt>
                <c:pt idx="2">
                  <c:v>Impots et taxes</c:v>
                </c:pt>
                <c:pt idx="3">
                  <c:v>Dotations et subventions</c:v>
                </c:pt>
                <c:pt idx="4">
                  <c:v>Autres produits de gestion courante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 provision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90000</c:v>
                </c:pt>
                <c:pt idx="1">
                  <c:v>2410000</c:v>
                </c:pt>
                <c:pt idx="2">
                  <c:v>17840000</c:v>
                </c:pt>
                <c:pt idx="3">
                  <c:v>4714000</c:v>
                </c:pt>
                <c:pt idx="4">
                  <c:v>620500</c:v>
                </c:pt>
                <c:pt idx="5">
                  <c:v>125000</c:v>
                </c:pt>
                <c:pt idx="6">
                  <c:v>9862.11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DE3-4864-A6FF-308D17537A6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softEdge rad="38100"/>
              </a:effectLst>
            </c:spPr>
            <c:extLst>
              <c:ext xmlns:c16="http://schemas.microsoft.com/office/drawing/2014/chart" uri="{C3380CC4-5D6E-409C-BE32-E72D297353CC}">
                <c16:uniqueId val="{00000001-188C-4736-96E1-97E4FE08BD9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3-188C-4736-96E1-97E4FE08BD98}"/>
              </c:ext>
            </c:extLst>
          </c:dPt>
          <c:dPt>
            <c:idx val="2"/>
            <c:bubble3D val="0"/>
            <c:explosion val="1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E7-42AD-97DD-02C67148F6B8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7-188C-4736-96E1-97E4FE08BD98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9-188C-4736-96E1-97E4FE08BD98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B-188C-4736-96E1-97E4FE08BD98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88C-4736-96E1-97E4FE08BD98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88C-4736-96E1-97E4FE08BD98}"/>
              </c:ext>
            </c:extLst>
          </c:dPt>
          <c:cat>
            <c:strRef>
              <c:f>Feuil1!$A$2:$A$9</c:f>
              <c:strCache>
                <c:ptCount val="8"/>
                <c:pt idx="0">
                  <c:v>Atténuation des charges </c:v>
                </c:pt>
                <c:pt idx="1">
                  <c:v>Produits des services</c:v>
                </c:pt>
                <c:pt idx="2">
                  <c:v>Impots et taxes</c:v>
                </c:pt>
                <c:pt idx="3">
                  <c:v>Dotations et subventions</c:v>
                </c:pt>
                <c:pt idx="4">
                  <c:v>Autres produits de gestion courante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 provision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90000</c:v>
                </c:pt>
                <c:pt idx="1">
                  <c:v>2410000</c:v>
                </c:pt>
                <c:pt idx="2">
                  <c:v>17840000</c:v>
                </c:pt>
                <c:pt idx="3">
                  <c:v>4714000</c:v>
                </c:pt>
                <c:pt idx="4">
                  <c:v>620500</c:v>
                </c:pt>
                <c:pt idx="5">
                  <c:v>125000</c:v>
                </c:pt>
                <c:pt idx="6">
                  <c:v>9862.11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7-42AD-97DD-02C67148F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softEdge rad="38100"/>
              </a:effectLst>
            </c:spPr>
            <c:extLst>
              <c:ext xmlns:c16="http://schemas.microsoft.com/office/drawing/2014/chart" uri="{C3380CC4-5D6E-409C-BE32-E72D297353CC}">
                <c16:uniqueId val="{00000001-188C-4736-96E1-97E4FE08BD9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3-188C-4736-96E1-97E4FE08BD98}"/>
              </c:ext>
            </c:extLst>
          </c:dPt>
          <c:dPt>
            <c:idx val="2"/>
            <c:bubble3D val="0"/>
            <c:explosion val="1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1-1DE7-42AD-97DD-02C67148F6B8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7-188C-4736-96E1-97E4FE08BD98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9-188C-4736-96E1-97E4FE08BD98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softEdge rad="63500"/>
              </a:effectLst>
            </c:spPr>
            <c:extLst>
              <c:ext xmlns:c16="http://schemas.microsoft.com/office/drawing/2014/chart" uri="{C3380CC4-5D6E-409C-BE32-E72D297353CC}">
                <c16:uniqueId val="{0000000B-188C-4736-96E1-97E4FE08BD98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88C-4736-96E1-97E4FE08BD98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88C-4736-96E1-97E4FE08BD98}"/>
              </c:ext>
            </c:extLst>
          </c:dPt>
          <c:cat>
            <c:strRef>
              <c:f>Feuil1!$A$2:$A$9</c:f>
              <c:strCache>
                <c:ptCount val="8"/>
                <c:pt idx="0">
                  <c:v>Atténuation des charges </c:v>
                </c:pt>
                <c:pt idx="1">
                  <c:v>Produits des services</c:v>
                </c:pt>
                <c:pt idx="2">
                  <c:v>Impots et taxes</c:v>
                </c:pt>
                <c:pt idx="3">
                  <c:v>Dotations et subventions</c:v>
                </c:pt>
                <c:pt idx="4">
                  <c:v>Autres produits de gestion courante</c:v>
                </c:pt>
                <c:pt idx="5">
                  <c:v>Produits financiers</c:v>
                </c:pt>
                <c:pt idx="6">
                  <c:v>Produits exceptionnels</c:v>
                </c:pt>
                <c:pt idx="7">
                  <c:v>Reprise provision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90000</c:v>
                </c:pt>
                <c:pt idx="1">
                  <c:v>2410000</c:v>
                </c:pt>
                <c:pt idx="2">
                  <c:v>17840000</c:v>
                </c:pt>
                <c:pt idx="3">
                  <c:v>4714000</c:v>
                </c:pt>
                <c:pt idx="4">
                  <c:v>620500</c:v>
                </c:pt>
                <c:pt idx="5">
                  <c:v>125000</c:v>
                </c:pt>
                <c:pt idx="6">
                  <c:v>9862.11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7-42AD-97DD-02C67148F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5695628758309153E-2"/>
          <c:w val="0.9894579877712405"/>
          <c:h val="0.92058485053409422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84-4DA9-BB2B-38739A9325B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84-4DA9-BB2B-38739A9325B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84-4DA9-BB2B-38739A9325B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84-4DA9-BB2B-38739A9325B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C84-4DA9-BB2B-38739A9325BE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C84-4DA9-BB2B-38739A9325BE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C84-4DA9-BB2B-38739A9325BE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C84-4DA9-BB2B-38739A9325BE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84-4DA9-BB2B-38739A9325B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84-4DA9-BB2B-38739A9325B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84-4DA9-BB2B-38739A9325B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84-4DA9-BB2B-38739A9325B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84-4DA9-BB2B-38739A932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7"/>
                <c:pt idx="0">
                  <c:v>Charges à caractère général</c:v>
                </c:pt>
                <c:pt idx="1">
                  <c:v>Charges de personnel</c:v>
                </c:pt>
                <c:pt idx="2">
                  <c:v>Atténuation de produits</c:v>
                </c:pt>
                <c:pt idx="3">
                  <c:v>Charges de gestion courante</c:v>
                </c:pt>
                <c:pt idx="4">
                  <c:v>Charges financières</c:v>
                </c:pt>
                <c:pt idx="5">
                  <c:v>Autres charges exceptionnelles</c:v>
                </c:pt>
                <c:pt idx="6">
                  <c:v>Provision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7200000</c:v>
                </c:pt>
                <c:pt idx="1">
                  <c:v>13500000</c:v>
                </c:pt>
                <c:pt idx="2">
                  <c:v>300000</c:v>
                </c:pt>
                <c:pt idx="3">
                  <c:v>2995000</c:v>
                </c:pt>
                <c:pt idx="4">
                  <c:v>461000</c:v>
                </c:pt>
                <c:pt idx="5">
                  <c:v>9996</c:v>
                </c:pt>
                <c:pt idx="6">
                  <c:v>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C84-4DA9-BB2B-38739A9325B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40973380288618E-3"/>
          <c:y val="3.4803467195349776E-2"/>
          <c:w val="0.95582328618778833"/>
          <c:h val="0.88929135741701215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C7-416D-8820-AD0BF4A81EC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C7-416D-8820-AD0BF4A81EC1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C7-416D-8820-AD0BF4A81EC1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AC7-416D-8820-AD0BF4A81EC1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AC7-416D-8820-AD0BF4A81EC1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AC7-416D-8820-AD0BF4A81E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AC7-416D-8820-AD0BF4A81EC1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AC7-416D-8820-AD0BF4A81EC1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C7-416D-8820-AD0BF4A81EC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C7-416D-8820-AD0BF4A81EC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C7-416D-8820-AD0BF4A81EC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C7-416D-8820-AD0BF4A81EC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AC7-416D-8820-AD0BF4A81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7"/>
                <c:pt idx="0">
                  <c:v>Charges à caractère général</c:v>
                </c:pt>
                <c:pt idx="1">
                  <c:v>Charges de personnel</c:v>
                </c:pt>
                <c:pt idx="2">
                  <c:v>Atténuation de produits</c:v>
                </c:pt>
                <c:pt idx="3">
                  <c:v>Charges de gestion courante</c:v>
                </c:pt>
                <c:pt idx="4">
                  <c:v>Charges financières</c:v>
                </c:pt>
                <c:pt idx="5">
                  <c:v>Autres charges exceptionnelles</c:v>
                </c:pt>
                <c:pt idx="6">
                  <c:v>Provision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7866800</c:v>
                </c:pt>
                <c:pt idx="1">
                  <c:v>14100000</c:v>
                </c:pt>
                <c:pt idx="2">
                  <c:v>250000</c:v>
                </c:pt>
                <c:pt idx="3">
                  <c:v>1840200</c:v>
                </c:pt>
                <c:pt idx="4">
                  <c:v>350000</c:v>
                </c:pt>
                <c:pt idx="5">
                  <c:v>12000</c:v>
                </c:pt>
                <c:pt idx="6">
                  <c:v>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AC7-416D-8820-AD0BF4A81EC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26-45EC-9EEE-46AE298E0BA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26-45EC-9EEE-46AE298E0BA1}"/>
              </c:ext>
            </c:extLst>
          </c:dPt>
          <c:dPt>
            <c:idx val="2"/>
            <c:bubble3D val="0"/>
            <c:explosion val="1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26-45EC-9EEE-46AE298E0BA1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26-45EC-9EEE-46AE298E0BA1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626-45EC-9EEE-46AE298E0BA1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626-45EC-9EEE-46AE298E0BA1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626-45EC-9EEE-46AE298E0BA1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626-45EC-9EEE-46AE298E0BA1}"/>
              </c:ext>
            </c:extLst>
          </c:dPt>
          <c:cat>
            <c:strRef>
              <c:f>Feuil1!$A$2:$A$8</c:f>
              <c:strCache>
                <c:ptCount val="7"/>
                <c:pt idx="0">
                  <c:v>Charges à caractère général</c:v>
                </c:pt>
                <c:pt idx="1">
                  <c:v>Charges de personnel</c:v>
                </c:pt>
                <c:pt idx="2">
                  <c:v>Atténuation de produits</c:v>
                </c:pt>
                <c:pt idx="3">
                  <c:v>Charges de gestion courante</c:v>
                </c:pt>
                <c:pt idx="4">
                  <c:v>Charges financières</c:v>
                </c:pt>
                <c:pt idx="5">
                  <c:v>Autres charges exceptionnelles</c:v>
                </c:pt>
                <c:pt idx="6">
                  <c:v>Provision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7866800</c:v>
                </c:pt>
                <c:pt idx="1">
                  <c:v>14100000</c:v>
                </c:pt>
                <c:pt idx="2">
                  <c:v>250000</c:v>
                </c:pt>
                <c:pt idx="3">
                  <c:v>1840200</c:v>
                </c:pt>
                <c:pt idx="4">
                  <c:v>350000</c:v>
                </c:pt>
                <c:pt idx="5">
                  <c:v>12000</c:v>
                </c:pt>
                <c:pt idx="6">
                  <c:v>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626-45EC-9EEE-46AE298E0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CRD au 31/12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B2D-4C2B-8003-9AD3C8345693}"/>
              </c:ext>
            </c:extLst>
          </c:dPt>
          <c:dPt>
            <c:idx val="5"/>
            <c:invertIfNegative val="0"/>
            <c:bubble3D val="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2D-4C2B-8003-9AD3C8345693}"/>
              </c:ext>
            </c:extLst>
          </c:dPt>
          <c:dPt>
            <c:idx val="6"/>
            <c:invertIfNegative val="0"/>
            <c:bubble3D val="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B2D-4C2B-8003-9AD3C8345693}"/>
              </c:ext>
            </c:extLst>
          </c:dPt>
          <c:cat>
            <c:numRef>
              <c:f>Feuil1!$A$2:$A$7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Feuil1!$B$2:$B$7</c:f>
              <c:numCache>
                <c:formatCode>#,##0.00</c:formatCode>
                <c:ptCount val="6"/>
                <c:pt idx="0">
                  <c:v>16167534</c:v>
                </c:pt>
                <c:pt idx="1">
                  <c:v>16164077</c:v>
                </c:pt>
                <c:pt idx="2">
                  <c:v>14560703</c:v>
                </c:pt>
                <c:pt idx="3">
                  <c:v>12819973</c:v>
                </c:pt>
                <c:pt idx="4">
                  <c:v>11294582</c:v>
                </c:pt>
                <c:pt idx="5">
                  <c:v>9841314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7-49CD-890C-4204D2575B94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CRD au 31/12 (si emprunt)</c:v>
                </c:pt>
              </c:strCache>
            </c:strRef>
          </c:tx>
          <c:spPr>
            <a:pattFill prst="wdDnDiag">
              <a:fgClr>
                <a:srgbClr val="FFC000"/>
              </a:fgClr>
              <a:bgClr>
                <a:schemeClr val="bg1"/>
              </a:bgClr>
            </a:pattFill>
            <a:ln w="63500" cmpd="sng"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pattFill prst="wdDnDiag">
                <a:fgClr>
                  <a:srgbClr val="FFC000"/>
                </a:fgClr>
                <a:bgClr>
                  <a:schemeClr val="bg1"/>
                </a:bgClr>
              </a:pattFill>
              <a:ln w="63500" cap="rnd" cmpd="sng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2D-4C2B-8003-9AD3C8345693}"/>
              </c:ext>
            </c:extLst>
          </c:dPt>
          <c:dPt>
            <c:idx val="5"/>
            <c:invertIfNegative val="0"/>
            <c:bubble3D val="0"/>
            <c:spPr>
              <a:pattFill prst="wdDnDiag">
                <a:fgClr>
                  <a:srgbClr val="FFC000"/>
                </a:fgClr>
                <a:bgClr>
                  <a:schemeClr val="bg1"/>
                </a:bgClr>
              </a:pattFill>
              <a:ln w="63500" cap="rnd" cmpd="sng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7B2D-4C2B-8003-9AD3C8345693}"/>
              </c:ext>
            </c:extLst>
          </c:dPt>
          <c:dPt>
            <c:idx val="6"/>
            <c:invertIfNegative val="0"/>
            <c:bubble3D val="0"/>
            <c:spPr>
              <a:pattFill prst="wdDnDiag">
                <a:fgClr>
                  <a:srgbClr val="FFC000"/>
                </a:fgClr>
                <a:bgClr>
                  <a:schemeClr val="bg1"/>
                </a:bgClr>
              </a:pattFill>
              <a:ln w="63500" cap="rnd" cmpd="sng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E3CA-44A4-AAAE-B4F16102B475}"/>
              </c:ext>
            </c:extLst>
          </c:dPt>
          <c:cat>
            <c:numRef>
              <c:f>Feuil1!$A$2:$A$7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Feuil1!$C$2:$C$7</c:f>
              <c:numCache>
                <c:formatCode>#,##0.00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4460000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47-49CD-890C-4204D2575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2207439"/>
        <c:axId val="882207919"/>
      </c:barChart>
      <c:lineChart>
        <c:grouping val="standard"/>
        <c:varyColors val="0"/>
        <c:ser>
          <c:idx val="2"/>
          <c:order val="2"/>
          <c:tx>
            <c:strRef>
              <c:f>Feuil1!$D$1</c:f>
              <c:strCache>
                <c:ptCount val="1"/>
                <c:pt idx="0">
                  <c:v>Dette par habitant </c:v>
                </c:pt>
              </c:strCache>
            </c:strRef>
          </c:tx>
          <c:spPr>
            <a:ln w="603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Pt>
            <c:idx val="5"/>
            <c:marker>
              <c:symbol val="none"/>
            </c:marker>
            <c:bubble3D val="0"/>
            <c:spPr>
              <a:ln w="60325" cap="rnd" cmpd="dbl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E0F6-43F6-B2E0-DACE9ECAB4B3}"/>
              </c:ext>
            </c:extLst>
          </c:dPt>
          <c:cat>
            <c:numRef>
              <c:f>Feuil1!$A$2:$A$7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Feuil1!$D$2:$D$7</c:f>
              <c:numCache>
                <c:formatCode>General</c:formatCode>
                <c:ptCount val="6"/>
                <c:pt idx="0">
                  <c:v>897</c:v>
                </c:pt>
                <c:pt idx="1">
                  <c:v>895</c:v>
                </c:pt>
                <c:pt idx="2">
                  <c:v>799</c:v>
                </c:pt>
                <c:pt idx="3">
                  <c:v>702</c:v>
                </c:pt>
                <c:pt idx="4">
                  <c:v>668</c:v>
                </c:pt>
                <c:pt idx="5">
                  <c:v>541.78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F6-43F6-B2E0-DACE9ECAB4B3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Dette par habitant (si emprunt)</c:v>
                </c:pt>
              </c:strCache>
            </c:strRef>
          </c:tx>
          <c:spPr>
            <a:ln w="60325" cap="rnd" cmpd="dbl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Feuil1!$A$2:$A$7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Feuil1!$E$2:$E$7</c:f>
              <c:numCache>
                <c:formatCode>General</c:formatCode>
                <c:ptCount val="6"/>
                <c:pt idx="4">
                  <c:v>668</c:v>
                </c:pt>
                <c:pt idx="5">
                  <c:v>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0F6-43F6-B2E0-DACE9ECAB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3082911"/>
        <c:axId val="1493069471"/>
      </c:lineChart>
      <c:catAx>
        <c:axId val="882207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82207919"/>
        <c:crosses val="autoZero"/>
        <c:auto val="1"/>
        <c:lblAlgn val="ctr"/>
        <c:lblOffset val="100"/>
        <c:noMultiLvlLbl val="0"/>
      </c:catAx>
      <c:valAx>
        <c:axId val="882207919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82207439"/>
        <c:crosses val="autoZero"/>
        <c:crossBetween val="between"/>
      </c:valAx>
      <c:valAx>
        <c:axId val="1493069471"/>
        <c:scaling>
          <c:orientation val="minMax"/>
          <c:max val="1140"/>
        </c:scaling>
        <c:delete val="0"/>
        <c:axPos val="r"/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93082911"/>
        <c:crosses val="max"/>
        <c:crossBetween val="between"/>
      </c:valAx>
      <c:catAx>
        <c:axId val="14930829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9306947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EB1EAE-6445-4F51-BE39-D710E454098F}" type="doc">
      <dgm:prSet loTypeId="urn:microsoft.com/office/officeart/2005/8/layout/hList9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32EC8D0-5270-419E-99AE-3C4B449B0439}">
      <dgm:prSet phldrT="[Texte]" custT="1"/>
      <dgm:spPr/>
      <dgm:t>
        <a:bodyPr/>
        <a:lstStyle/>
        <a:p>
          <a:r>
            <a:rPr lang="fr-FR" sz="2400" b="1" dirty="0"/>
            <a:t>Charges à caractère général</a:t>
          </a:r>
        </a:p>
      </dgm:t>
    </dgm:pt>
    <dgm:pt modelId="{D91BD1D2-E103-4A9A-8D01-983C043EFA09}" type="parTrans" cxnId="{C2522095-36DF-46C9-BD42-A508EEE49732}">
      <dgm:prSet/>
      <dgm:spPr/>
      <dgm:t>
        <a:bodyPr/>
        <a:lstStyle/>
        <a:p>
          <a:endParaRPr lang="fr-FR"/>
        </a:p>
      </dgm:t>
    </dgm:pt>
    <dgm:pt modelId="{66A91BDE-4FA5-4672-9100-3903FEBEFFE5}" type="sibTrans" cxnId="{C2522095-36DF-46C9-BD42-A508EEE49732}">
      <dgm:prSet/>
      <dgm:spPr/>
      <dgm:t>
        <a:bodyPr/>
        <a:lstStyle/>
        <a:p>
          <a:endParaRPr lang="fr-FR"/>
        </a:p>
      </dgm:t>
    </dgm:pt>
    <dgm:pt modelId="{EE87C56E-8EDC-4474-BCAC-6FF43D2C9734}">
      <dgm:prSet phldrT="[Texte]" custT="1"/>
      <dgm:spPr>
        <a:solidFill>
          <a:srgbClr val="85BE4C"/>
        </a:solidFill>
      </dgm:spPr>
      <dgm:t>
        <a:bodyPr/>
        <a:lstStyle/>
        <a:p>
          <a:r>
            <a:rPr lang="fr-FR" sz="2400" b="1" dirty="0"/>
            <a:t>Masse</a:t>
          </a:r>
          <a:r>
            <a:rPr lang="fr-FR" sz="2800" b="1" dirty="0"/>
            <a:t> </a:t>
          </a:r>
          <a:r>
            <a:rPr lang="fr-FR" sz="2400" b="1" dirty="0"/>
            <a:t>salariale</a:t>
          </a:r>
          <a:endParaRPr lang="fr-FR" sz="2800" b="1" dirty="0"/>
        </a:p>
      </dgm:t>
    </dgm:pt>
    <dgm:pt modelId="{B8566815-5A16-49B3-9BEA-0A9E99F1AFE3}" type="parTrans" cxnId="{4E04F8EF-6861-49C0-B332-659033CB01CC}">
      <dgm:prSet/>
      <dgm:spPr/>
      <dgm:t>
        <a:bodyPr/>
        <a:lstStyle/>
        <a:p>
          <a:endParaRPr lang="fr-FR"/>
        </a:p>
      </dgm:t>
    </dgm:pt>
    <dgm:pt modelId="{F6AFC225-3F9C-451A-A237-5271F442AEA5}" type="sibTrans" cxnId="{4E04F8EF-6861-49C0-B332-659033CB01CC}">
      <dgm:prSet/>
      <dgm:spPr/>
      <dgm:t>
        <a:bodyPr/>
        <a:lstStyle/>
        <a:p>
          <a:endParaRPr lang="fr-FR"/>
        </a:p>
      </dgm:t>
    </dgm:pt>
    <dgm:pt modelId="{6F73CB4A-3D29-4C80-8A8C-994E661E0BEB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2400" b="1" dirty="0"/>
            <a:t>Charges financières</a:t>
          </a:r>
        </a:p>
      </dgm:t>
    </dgm:pt>
    <dgm:pt modelId="{280EC90E-7C7E-4240-B024-0BAC3C20EAD6}" type="parTrans" cxnId="{CA0FF879-07EC-4987-A4B2-D55EF80B8802}">
      <dgm:prSet/>
      <dgm:spPr/>
      <dgm:t>
        <a:bodyPr/>
        <a:lstStyle/>
        <a:p>
          <a:endParaRPr lang="fr-FR"/>
        </a:p>
      </dgm:t>
    </dgm:pt>
    <dgm:pt modelId="{EA119C11-5639-4533-B445-48C7519B5037}" type="sibTrans" cxnId="{CA0FF879-07EC-4987-A4B2-D55EF80B8802}">
      <dgm:prSet/>
      <dgm:spPr/>
      <dgm:t>
        <a:bodyPr/>
        <a:lstStyle/>
        <a:p>
          <a:endParaRPr lang="fr-FR"/>
        </a:p>
      </dgm:t>
    </dgm:pt>
    <dgm:pt modelId="{21820204-0D80-4B5D-A5F7-0FBD90E7D436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3600" b="1" dirty="0">
              <a:solidFill>
                <a:srgbClr val="2C55A2"/>
              </a:solidFill>
            </a:rPr>
            <a:t>7,8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rgbClr val="2C55A2"/>
              </a:solidFill>
            </a:rPr>
            <a:t>- Prestation de services : 1,6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rgbClr val="2C55A2"/>
              </a:solidFill>
            </a:rPr>
            <a:t>- Fluide : 1,1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rgbClr val="2C55A2"/>
              </a:solidFill>
            </a:rPr>
            <a:t>- Alimentation : 676 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rgbClr val="2C55A2"/>
              </a:solidFill>
            </a:rPr>
            <a:t>- Frais de nettoyage : 538 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rgbClr val="2C55A2"/>
              </a:solidFill>
            </a:rPr>
            <a:t>- Programmation EC : 600K€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2300" dirty="0">
            <a:solidFill>
              <a:srgbClr val="2C55A2"/>
            </a:solidFill>
          </a:endParaRPr>
        </a:p>
      </dgm:t>
    </dgm:pt>
    <dgm:pt modelId="{F30611FF-81A5-4DED-A627-8828FADA1C6F}" type="parTrans" cxnId="{5E63A0BB-5630-4BF2-9884-200B02AD2E45}">
      <dgm:prSet/>
      <dgm:spPr/>
      <dgm:t>
        <a:bodyPr/>
        <a:lstStyle/>
        <a:p>
          <a:endParaRPr lang="fr-FR"/>
        </a:p>
      </dgm:t>
    </dgm:pt>
    <dgm:pt modelId="{A34EB8B5-2974-4AC9-BAB6-6515644A85D6}" type="sibTrans" cxnId="{5E63A0BB-5630-4BF2-9884-200B02AD2E45}">
      <dgm:prSet/>
      <dgm:spPr/>
      <dgm:t>
        <a:bodyPr/>
        <a:lstStyle/>
        <a:p>
          <a:endParaRPr lang="fr-FR"/>
        </a:p>
      </dgm:t>
    </dgm:pt>
    <dgm:pt modelId="{F0F3CA8A-2521-4279-A977-0D5013BFB246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fr-FR" sz="3600" b="1" dirty="0">
              <a:solidFill>
                <a:srgbClr val="2C55A2"/>
              </a:solidFill>
            </a:rPr>
            <a:t>14,1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fr-FR" sz="2800" b="0" dirty="0">
              <a:solidFill>
                <a:srgbClr val="2C55A2"/>
              </a:solidFill>
            </a:rPr>
            <a:t>Dont :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fr-FR" sz="2800" b="0" dirty="0">
              <a:solidFill>
                <a:srgbClr val="2C55A2"/>
              </a:solidFill>
            </a:rPr>
            <a:t>- Hausse Cotisations CNRACL : 135K€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fr-FR" sz="2800" b="0" dirty="0">
              <a:solidFill>
                <a:srgbClr val="2C55A2"/>
              </a:solidFill>
            </a:rPr>
            <a:t>- Bonus attractivité : 78K€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fr-FR" sz="2800" b="0" dirty="0">
              <a:solidFill>
                <a:srgbClr val="2C55A2"/>
              </a:solidFill>
            </a:rPr>
            <a:t>- Hausse URSSAF : 45K€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Ø"/>
            <a:tabLst/>
            <a:defRPr/>
          </a:pPr>
          <a:r>
            <a:rPr lang="fr-FR" sz="2800" b="0" dirty="0">
              <a:solidFill>
                <a:srgbClr val="2C55A2"/>
              </a:solidFill>
            </a:rPr>
            <a:t>- Création 5 postes DAC : 228K€</a:t>
          </a:r>
        </a:p>
      </dgm:t>
    </dgm:pt>
    <dgm:pt modelId="{27ED91EB-FD09-4254-9E36-3C911EF5D0BB}" type="parTrans" cxnId="{30436721-637A-491D-8B8B-A2F87612C5AA}">
      <dgm:prSet/>
      <dgm:spPr/>
      <dgm:t>
        <a:bodyPr/>
        <a:lstStyle/>
        <a:p>
          <a:endParaRPr lang="fr-FR"/>
        </a:p>
      </dgm:t>
    </dgm:pt>
    <dgm:pt modelId="{FBDA1814-7F99-43E9-8B05-8D2B0AA716D0}" type="sibTrans" cxnId="{30436721-637A-491D-8B8B-A2F87612C5AA}">
      <dgm:prSet/>
      <dgm:spPr/>
      <dgm:t>
        <a:bodyPr/>
        <a:lstStyle/>
        <a:p>
          <a:endParaRPr lang="fr-FR"/>
        </a:p>
      </dgm:t>
    </dgm:pt>
    <dgm:pt modelId="{52AA3912-8EEC-47CE-8467-5BA0619B76B5}">
      <dgm:prSet custT="1"/>
      <dgm:spPr/>
      <dgm:t>
        <a:bodyPr/>
        <a:lstStyle/>
        <a:p>
          <a:pPr algn="ctr">
            <a:buClrTx/>
            <a:buSzTx/>
            <a:buFont typeface="Wingdings" panose="05000000000000000000" pitchFamily="2" charset="2"/>
            <a:buChar char="Ø"/>
          </a:pPr>
          <a:r>
            <a:rPr lang="fr-FR" sz="3600" b="1" dirty="0">
              <a:solidFill>
                <a:srgbClr val="2C55A2"/>
              </a:solidFill>
            </a:rPr>
            <a:t>350 K€ </a:t>
          </a:r>
        </a:p>
        <a:p>
          <a:pPr algn="l">
            <a:buClrTx/>
            <a:buSzTx/>
            <a:buFont typeface="Wingdings" panose="05000000000000000000" pitchFamily="2" charset="2"/>
            <a:buChar char="Ø"/>
          </a:pPr>
          <a:r>
            <a:rPr lang="fr-FR" sz="2800" dirty="0">
              <a:solidFill>
                <a:srgbClr val="2C55A2"/>
              </a:solidFill>
            </a:rPr>
            <a:t>- Intérêt de la dette</a:t>
          </a:r>
          <a:endParaRPr lang="fr-FR" sz="2800" dirty="0"/>
        </a:p>
      </dgm:t>
    </dgm:pt>
    <dgm:pt modelId="{42CCEE10-8F4D-4D84-ADAE-2D89F9A48456}" type="parTrans" cxnId="{0766D4B2-7060-49F6-9735-C24F0DFB747D}">
      <dgm:prSet/>
      <dgm:spPr/>
      <dgm:t>
        <a:bodyPr/>
        <a:lstStyle/>
        <a:p>
          <a:endParaRPr lang="fr-FR"/>
        </a:p>
      </dgm:t>
    </dgm:pt>
    <dgm:pt modelId="{9D08E896-8ED7-4906-AA6D-4673B22F0013}" type="sibTrans" cxnId="{0766D4B2-7060-49F6-9735-C24F0DFB747D}">
      <dgm:prSet/>
      <dgm:spPr/>
      <dgm:t>
        <a:bodyPr/>
        <a:lstStyle/>
        <a:p>
          <a:endParaRPr lang="fr-FR"/>
        </a:p>
      </dgm:t>
    </dgm:pt>
    <dgm:pt modelId="{4594C418-65CE-4A5E-8255-1965872E7460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2400" b="1" dirty="0"/>
            <a:t>Charges de gestion courante</a:t>
          </a:r>
        </a:p>
      </dgm:t>
    </dgm:pt>
    <dgm:pt modelId="{EFB574A8-512D-48B4-8EEB-B3ADC775AA47}" type="parTrans" cxnId="{A57519A1-6855-4736-86DE-722A134BDCF3}">
      <dgm:prSet/>
      <dgm:spPr/>
      <dgm:t>
        <a:bodyPr/>
        <a:lstStyle/>
        <a:p>
          <a:endParaRPr lang="fr-FR"/>
        </a:p>
      </dgm:t>
    </dgm:pt>
    <dgm:pt modelId="{988A5F22-5F7B-4378-8C19-E23912D678F9}" type="sibTrans" cxnId="{A57519A1-6855-4736-86DE-722A134BDCF3}">
      <dgm:prSet/>
      <dgm:spPr/>
      <dgm:t>
        <a:bodyPr/>
        <a:lstStyle/>
        <a:p>
          <a:endParaRPr lang="fr-FR"/>
        </a:p>
      </dgm:t>
    </dgm:pt>
    <dgm:pt modelId="{B4E3FBFC-6D43-451E-AB1C-E7DDBA1E28F5}">
      <dgm:prSet custT="1"/>
      <dgm:spPr/>
      <dgm:t>
        <a:bodyPr/>
        <a:lstStyle/>
        <a:p>
          <a:pPr algn="ctr"/>
          <a:r>
            <a:rPr lang="fr-FR" sz="3200" b="1" dirty="0">
              <a:solidFill>
                <a:srgbClr val="2C55A2"/>
              </a:solidFill>
            </a:rPr>
            <a:t>1,8M€</a:t>
          </a:r>
        </a:p>
        <a:p>
          <a:pPr algn="l"/>
          <a:r>
            <a:rPr lang="fr-FR" sz="2800" b="0" dirty="0">
              <a:solidFill>
                <a:srgbClr val="2C55A2"/>
              </a:solidFill>
            </a:rPr>
            <a:t>- SDIS : 410K€</a:t>
          </a:r>
        </a:p>
        <a:p>
          <a:pPr algn="l"/>
          <a:r>
            <a:rPr lang="fr-FR" sz="2800" b="0" dirty="0">
              <a:solidFill>
                <a:srgbClr val="2C55A2"/>
              </a:solidFill>
            </a:rPr>
            <a:t>- Subventions aux associations : 736K€</a:t>
          </a:r>
        </a:p>
        <a:p>
          <a:pPr algn="l"/>
          <a:r>
            <a:rPr lang="fr-FR" sz="2800" b="0" dirty="0">
              <a:solidFill>
                <a:srgbClr val="2C55A2"/>
              </a:solidFill>
            </a:rPr>
            <a:t>- Subventions CCAS : 300K€</a:t>
          </a:r>
        </a:p>
        <a:p>
          <a:pPr algn="l"/>
          <a:r>
            <a:rPr lang="fr-FR" sz="2800" b="0" dirty="0">
              <a:solidFill>
                <a:srgbClr val="2C55A2"/>
              </a:solidFill>
            </a:rPr>
            <a:t>- Indemnités élus : 221K€</a:t>
          </a:r>
        </a:p>
      </dgm:t>
    </dgm:pt>
    <dgm:pt modelId="{ECF20BA7-6D14-447D-A73F-1FCBC7877995}" type="parTrans" cxnId="{DC916D83-A131-436D-A693-D2FD19808FF6}">
      <dgm:prSet/>
      <dgm:spPr/>
      <dgm:t>
        <a:bodyPr/>
        <a:lstStyle/>
        <a:p>
          <a:endParaRPr lang="fr-FR"/>
        </a:p>
      </dgm:t>
    </dgm:pt>
    <dgm:pt modelId="{9BD3048D-A3CD-491C-8ECE-8BCF5F2B01CB}" type="sibTrans" cxnId="{DC916D83-A131-436D-A693-D2FD19808FF6}">
      <dgm:prSet/>
      <dgm:spPr/>
      <dgm:t>
        <a:bodyPr/>
        <a:lstStyle/>
        <a:p>
          <a:endParaRPr lang="fr-FR"/>
        </a:p>
      </dgm:t>
    </dgm:pt>
    <dgm:pt modelId="{E4E53125-7E3E-4760-8346-3DD393C2D60D}" type="pres">
      <dgm:prSet presAssocID="{10EB1EAE-6445-4F51-BE39-D710E454098F}" presName="list" presStyleCnt="0">
        <dgm:presLayoutVars>
          <dgm:dir/>
          <dgm:animLvl val="lvl"/>
        </dgm:presLayoutVars>
      </dgm:prSet>
      <dgm:spPr/>
    </dgm:pt>
    <dgm:pt modelId="{824CD130-1F39-4568-B8A7-31F34117F3A2}" type="pres">
      <dgm:prSet presAssocID="{A32EC8D0-5270-419E-99AE-3C4B449B0439}" presName="posSpace" presStyleCnt="0"/>
      <dgm:spPr/>
    </dgm:pt>
    <dgm:pt modelId="{DB75E771-015E-4B8F-BAF8-9113098CC363}" type="pres">
      <dgm:prSet presAssocID="{A32EC8D0-5270-419E-99AE-3C4B449B0439}" presName="vertFlow" presStyleCnt="0"/>
      <dgm:spPr/>
    </dgm:pt>
    <dgm:pt modelId="{CE776F92-EEB8-4C27-B540-2A36AEC339C8}" type="pres">
      <dgm:prSet presAssocID="{A32EC8D0-5270-419E-99AE-3C4B449B0439}" presName="topSpace" presStyleCnt="0"/>
      <dgm:spPr/>
    </dgm:pt>
    <dgm:pt modelId="{6BBBA9AC-6D33-404F-A2BD-9ED392594292}" type="pres">
      <dgm:prSet presAssocID="{A32EC8D0-5270-419E-99AE-3C4B449B0439}" presName="firstComp" presStyleCnt="0"/>
      <dgm:spPr/>
    </dgm:pt>
    <dgm:pt modelId="{F11CE363-BA43-4FC7-87CD-F4943FEC2F21}" type="pres">
      <dgm:prSet presAssocID="{A32EC8D0-5270-419E-99AE-3C4B449B0439}" presName="firstChild" presStyleLbl="bgAccFollowNode1" presStyleIdx="0" presStyleCnt="4" custScaleX="321882" custScaleY="749616" custLinFactX="200000" custLinFactY="-200000" custLinFactNeighborX="220866" custLinFactNeighborY="-230719"/>
      <dgm:spPr/>
    </dgm:pt>
    <dgm:pt modelId="{CA177624-A338-4565-96A0-D12EBDF66749}" type="pres">
      <dgm:prSet presAssocID="{A32EC8D0-5270-419E-99AE-3C4B449B0439}" presName="firstChildTx" presStyleLbl="bgAccFollowNode1" presStyleIdx="0" presStyleCnt="4">
        <dgm:presLayoutVars>
          <dgm:bulletEnabled val="1"/>
        </dgm:presLayoutVars>
      </dgm:prSet>
      <dgm:spPr/>
    </dgm:pt>
    <dgm:pt modelId="{AF820C26-F48A-4738-B459-F1B331E9A647}" type="pres">
      <dgm:prSet presAssocID="{A32EC8D0-5270-419E-99AE-3C4B449B0439}" presName="negSpace" presStyleCnt="0"/>
      <dgm:spPr/>
    </dgm:pt>
    <dgm:pt modelId="{720442F8-8132-425E-8961-2DC83D84D6F5}" type="pres">
      <dgm:prSet presAssocID="{A32EC8D0-5270-419E-99AE-3C4B449B0439}" presName="circle" presStyleLbl="node1" presStyleIdx="0" presStyleCnt="4" custScaleX="471644" custScaleY="462089" custLinFactX="200000" custLinFactY="-300000" custLinFactNeighborX="248381" custLinFactNeighborY="-336654"/>
      <dgm:spPr/>
    </dgm:pt>
    <dgm:pt modelId="{B0331837-1492-4594-AFDB-925EDAEE0E31}" type="pres">
      <dgm:prSet presAssocID="{66A91BDE-4FA5-4672-9100-3903FEBEFFE5}" presName="transSpace" presStyleCnt="0"/>
      <dgm:spPr/>
    </dgm:pt>
    <dgm:pt modelId="{00EAA76C-D344-48B8-9924-25174A01FF46}" type="pres">
      <dgm:prSet presAssocID="{EE87C56E-8EDC-4474-BCAC-6FF43D2C9734}" presName="posSpace" presStyleCnt="0"/>
      <dgm:spPr/>
    </dgm:pt>
    <dgm:pt modelId="{A1F3A76E-05D9-48F9-AA59-9826499A155C}" type="pres">
      <dgm:prSet presAssocID="{EE87C56E-8EDC-4474-BCAC-6FF43D2C9734}" presName="vertFlow" presStyleCnt="0"/>
      <dgm:spPr/>
    </dgm:pt>
    <dgm:pt modelId="{1A72CEB1-8448-433D-9D96-A3C1F1359746}" type="pres">
      <dgm:prSet presAssocID="{EE87C56E-8EDC-4474-BCAC-6FF43D2C9734}" presName="topSpace" presStyleCnt="0"/>
      <dgm:spPr/>
    </dgm:pt>
    <dgm:pt modelId="{E8C5367B-B65E-4C64-9208-977D18F77D9E}" type="pres">
      <dgm:prSet presAssocID="{EE87C56E-8EDC-4474-BCAC-6FF43D2C9734}" presName="firstComp" presStyleCnt="0"/>
      <dgm:spPr/>
    </dgm:pt>
    <dgm:pt modelId="{44A82204-B1DE-45E7-BA27-59EBED6201A1}" type="pres">
      <dgm:prSet presAssocID="{EE87C56E-8EDC-4474-BCAC-6FF43D2C9734}" presName="firstChild" presStyleLbl="bgAccFollowNode1" presStyleIdx="1" presStyleCnt="4" custScaleX="336498" custScaleY="767018" custLinFactX="195486" custLinFactY="-208716" custLinFactNeighborX="200000" custLinFactNeighborY="-300000"/>
      <dgm:spPr/>
    </dgm:pt>
    <dgm:pt modelId="{29184734-9204-4009-8600-48E14BF51101}" type="pres">
      <dgm:prSet presAssocID="{EE87C56E-8EDC-4474-BCAC-6FF43D2C9734}" presName="firstChildTx" presStyleLbl="bgAccFollowNode1" presStyleIdx="1" presStyleCnt="4">
        <dgm:presLayoutVars>
          <dgm:bulletEnabled val="1"/>
        </dgm:presLayoutVars>
      </dgm:prSet>
      <dgm:spPr/>
    </dgm:pt>
    <dgm:pt modelId="{C7D5A050-52FD-47FD-AA4B-CD72D3AEEBAF}" type="pres">
      <dgm:prSet presAssocID="{EE87C56E-8EDC-4474-BCAC-6FF43D2C9734}" presName="negSpace" presStyleCnt="0"/>
      <dgm:spPr/>
    </dgm:pt>
    <dgm:pt modelId="{F183FA0B-4028-4D09-B584-0D30B75AC35B}" type="pres">
      <dgm:prSet presAssocID="{EE87C56E-8EDC-4474-BCAC-6FF43D2C9734}" presName="circle" presStyleLbl="node1" presStyleIdx="1" presStyleCnt="4" custScaleX="446879" custScaleY="433564" custLinFactX="100000" custLinFactY="-314250" custLinFactNeighborX="109656" custLinFactNeighborY="-400000"/>
      <dgm:spPr/>
    </dgm:pt>
    <dgm:pt modelId="{22C9C059-E1C1-4AE2-A3DF-FDA0926A5EFF}" type="pres">
      <dgm:prSet presAssocID="{F6AFC225-3F9C-451A-A237-5271F442AEA5}" presName="transSpace" presStyleCnt="0"/>
      <dgm:spPr/>
    </dgm:pt>
    <dgm:pt modelId="{0E992811-6EBC-4F93-9451-75E8B4C68082}" type="pres">
      <dgm:prSet presAssocID="{6F73CB4A-3D29-4C80-8A8C-994E661E0BEB}" presName="posSpace" presStyleCnt="0"/>
      <dgm:spPr/>
    </dgm:pt>
    <dgm:pt modelId="{4C654690-9266-43A4-B22D-46EE751650E4}" type="pres">
      <dgm:prSet presAssocID="{6F73CB4A-3D29-4C80-8A8C-994E661E0BEB}" presName="vertFlow" presStyleCnt="0"/>
      <dgm:spPr/>
    </dgm:pt>
    <dgm:pt modelId="{F037CBCB-0F00-4028-862D-D99F4A430EDA}" type="pres">
      <dgm:prSet presAssocID="{6F73CB4A-3D29-4C80-8A8C-994E661E0BEB}" presName="topSpace" presStyleCnt="0"/>
      <dgm:spPr/>
    </dgm:pt>
    <dgm:pt modelId="{647D0348-2035-43C1-97F1-6F184827DB69}" type="pres">
      <dgm:prSet presAssocID="{6F73CB4A-3D29-4C80-8A8C-994E661E0BEB}" presName="firstComp" presStyleCnt="0"/>
      <dgm:spPr/>
    </dgm:pt>
    <dgm:pt modelId="{26CA9C08-B0CB-4746-A94F-F495A0B7C552}" type="pres">
      <dgm:prSet presAssocID="{6F73CB4A-3D29-4C80-8A8C-994E661E0BEB}" presName="firstChild" presStyleLbl="bgAccFollowNode1" presStyleIdx="2" presStyleCnt="4" custScaleX="221282" custScaleY="361063" custLinFactX="-200000" custLinFactY="365816" custLinFactNeighborX="-254134" custLinFactNeighborY="400000"/>
      <dgm:spPr/>
    </dgm:pt>
    <dgm:pt modelId="{16C8088B-42C3-4A21-8284-A7E6462C6071}" type="pres">
      <dgm:prSet presAssocID="{6F73CB4A-3D29-4C80-8A8C-994E661E0BEB}" presName="firstChildTx" presStyleLbl="bgAccFollowNode1" presStyleIdx="2" presStyleCnt="4">
        <dgm:presLayoutVars>
          <dgm:bulletEnabled val="1"/>
        </dgm:presLayoutVars>
      </dgm:prSet>
      <dgm:spPr/>
    </dgm:pt>
    <dgm:pt modelId="{3CEF780E-DC71-4B2A-A060-1DE5A4872E49}" type="pres">
      <dgm:prSet presAssocID="{6F73CB4A-3D29-4C80-8A8C-994E661E0BEB}" presName="negSpace" presStyleCnt="0"/>
      <dgm:spPr/>
    </dgm:pt>
    <dgm:pt modelId="{31F21140-9F98-4322-A422-9A39E192A1C4}" type="pres">
      <dgm:prSet presAssocID="{6F73CB4A-3D29-4C80-8A8C-994E661E0BEB}" presName="circle" presStyleLbl="node1" presStyleIdx="2" presStyleCnt="4" custScaleX="537343" custScaleY="291246" custLinFactX="-900000" custLinFactY="300000" custLinFactNeighborX="-966916" custLinFactNeighborY="363165"/>
      <dgm:spPr/>
    </dgm:pt>
    <dgm:pt modelId="{B684C4EF-8A1F-408F-BDCA-BE5800FF0D74}" type="pres">
      <dgm:prSet presAssocID="{EA119C11-5639-4533-B445-48C7519B5037}" presName="transSpace" presStyleCnt="0"/>
      <dgm:spPr/>
    </dgm:pt>
    <dgm:pt modelId="{C70C80F6-1C60-49B1-93A1-6C7F71A46717}" type="pres">
      <dgm:prSet presAssocID="{4594C418-65CE-4A5E-8255-1965872E7460}" presName="posSpace" presStyleCnt="0"/>
      <dgm:spPr/>
    </dgm:pt>
    <dgm:pt modelId="{F6AAA9C1-F519-4BA9-ACAC-25DAAA439030}" type="pres">
      <dgm:prSet presAssocID="{4594C418-65CE-4A5E-8255-1965872E7460}" presName="vertFlow" presStyleCnt="0"/>
      <dgm:spPr/>
    </dgm:pt>
    <dgm:pt modelId="{D137CD7C-F918-4A41-8EAA-543601196881}" type="pres">
      <dgm:prSet presAssocID="{4594C418-65CE-4A5E-8255-1965872E7460}" presName="topSpace" presStyleCnt="0"/>
      <dgm:spPr/>
    </dgm:pt>
    <dgm:pt modelId="{6B3B19CC-8791-40C0-B2A6-5C41019A2623}" type="pres">
      <dgm:prSet presAssocID="{4594C418-65CE-4A5E-8255-1965872E7460}" presName="firstComp" presStyleCnt="0"/>
      <dgm:spPr/>
    </dgm:pt>
    <dgm:pt modelId="{8639EBBE-F192-45F7-8163-161895E69402}" type="pres">
      <dgm:prSet presAssocID="{4594C418-65CE-4A5E-8255-1965872E7460}" presName="firstChild" presStyleLbl="bgAccFollowNode1" presStyleIdx="3" presStyleCnt="4" custScaleX="341410" custScaleY="762796" custLinFactX="-128876" custLinFactY="252903" custLinFactNeighborX="-200000" custLinFactNeighborY="300000"/>
      <dgm:spPr/>
    </dgm:pt>
    <dgm:pt modelId="{3944A06D-ABAD-4242-8FE7-DF78C112C64B}" type="pres">
      <dgm:prSet presAssocID="{4594C418-65CE-4A5E-8255-1965872E7460}" presName="firstChildTx" presStyleLbl="bgAccFollowNode1" presStyleIdx="3" presStyleCnt="4">
        <dgm:presLayoutVars>
          <dgm:bulletEnabled val="1"/>
        </dgm:presLayoutVars>
      </dgm:prSet>
      <dgm:spPr/>
    </dgm:pt>
    <dgm:pt modelId="{70D82B5E-1AC7-4996-9663-B1367C182C7F}" type="pres">
      <dgm:prSet presAssocID="{4594C418-65CE-4A5E-8255-1965872E7460}" presName="negSpace" presStyleCnt="0"/>
      <dgm:spPr/>
    </dgm:pt>
    <dgm:pt modelId="{3E29D42D-96DC-4453-A915-CA4381975AE5}" type="pres">
      <dgm:prSet presAssocID="{4594C418-65CE-4A5E-8255-1965872E7460}" presName="circle" presStyleLbl="node1" presStyleIdx="3" presStyleCnt="4" custScaleX="531912" custScaleY="436362" custLinFactX="-1000000" custLinFactY="200000" custLinFactNeighborX="-1031507" custLinFactNeighborY="211421"/>
      <dgm:spPr/>
    </dgm:pt>
  </dgm:ptLst>
  <dgm:cxnLst>
    <dgm:cxn modelId="{F22D3E02-54D4-47FA-BD98-96175070D05A}" type="presOf" srcId="{EE87C56E-8EDC-4474-BCAC-6FF43D2C9734}" destId="{F183FA0B-4028-4D09-B584-0D30B75AC35B}" srcOrd="0" destOrd="0" presId="urn:microsoft.com/office/officeart/2005/8/layout/hList9"/>
    <dgm:cxn modelId="{30436721-637A-491D-8B8B-A2F87612C5AA}" srcId="{EE87C56E-8EDC-4474-BCAC-6FF43D2C9734}" destId="{F0F3CA8A-2521-4279-A977-0D5013BFB246}" srcOrd="0" destOrd="0" parTransId="{27ED91EB-FD09-4254-9E36-3C911EF5D0BB}" sibTransId="{FBDA1814-7F99-43E9-8B05-8D2B0AA716D0}"/>
    <dgm:cxn modelId="{1535553D-C721-40A0-96FD-AD9776DF95B2}" type="presOf" srcId="{4594C418-65CE-4A5E-8255-1965872E7460}" destId="{3E29D42D-96DC-4453-A915-CA4381975AE5}" srcOrd="0" destOrd="0" presId="urn:microsoft.com/office/officeart/2005/8/layout/hList9"/>
    <dgm:cxn modelId="{54D06761-7203-4510-B164-32E47D838854}" type="presOf" srcId="{6F73CB4A-3D29-4C80-8A8C-994E661E0BEB}" destId="{31F21140-9F98-4322-A422-9A39E192A1C4}" srcOrd="0" destOrd="0" presId="urn:microsoft.com/office/officeart/2005/8/layout/hList9"/>
    <dgm:cxn modelId="{7EDD3D72-C25E-4565-AED6-69D9DC233A8D}" type="presOf" srcId="{10EB1EAE-6445-4F51-BE39-D710E454098F}" destId="{E4E53125-7E3E-4760-8346-3DD393C2D60D}" srcOrd="0" destOrd="0" presId="urn:microsoft.com/office/officeart/2005/8/layout/hList9"/>
    <dgm:cxn modelId="{CA0FF879-07EC-4987-A4B2-D55EF80B8802}" srcId="{10EB1EAE-6445-4F51-BE39-D710E454098F}" destId="{6F73CB4A-3D29-4C80-8A8C-994E661E0BEB}" srcOrd="2" destOrd="0" parTransId="{280EC90E-7C7E-4240-B024-0BAC3C20EAD6}" sibTransId="{EA119C11-5639-4533-B445-48C7519B5037}"/>
    <dgm:cxn modelId="{DC916D83-A131-436D-A693-D2FD19808FF6}" srcId="{4594C418-65CE-4A5E-8255-1965872E7460}" destId="{B4E3FBFC-6D43-451E-AB1C-E7DDBA1E28F5}" srcOrd="0" destOrd="0" parTransId="{ECF20BA7-6D14-447D-A73F-1FCBC7877995}" sibTransId="{9BD3048D-A3CD-491C-8ECE-8BCF5F2B01CB}"/>
    <dgm:cxn modelId="{C2A16D85-FBAE-48D7-9255-9FE8EE7BEB7E}" type="presOf" srcId="{F0F3CA8A-2521-4279-A977-0D5013BFB246}" destId="{29184734-9204-4009-8600-48E14BF51101}" srcOrd="1" destOrd="0" presId="urn:microsoft.com/office/officeart/2005/8/layout/hList9"/>
    <dgm:cxn modelId="{FAA15C8B-E507-485A-981F-E97F1907D50E}" type="presOf" srcId="{21820204-0D80-4B5D-A5F7-0FBD90E7D436}" destId="{F11CE363-BA43-4FC7-87CD-F4943FEC2F21}" srcOrd="0" destOrd="0" presId="urn:microsoft.com/office/officeart/2005/8/layout/hList9"/>
    <dgm:cxn modelId="{C2522095-36DF-46C9-BD42-A508EEE49732}" srcId="{10EB1EAE-6445-4F51-BE39-D710E454098F}" destId="{A32EC8D0-5270-419E-99AE-3C4B449B0439}" srcOrd="0" destOrd="0" parTransId="{D91BD1D2-E103-4A9A-8D01-983C043EFA09}" sibTransId="{66A91BDE-4FA5-4672-9100-3903FEBEFFE5}"/>
    <dgm:cxn modelId="{A57519A1-6855-4736-86DE-722A134BDCF3}" srcId="{10EB1EAE-6445-4F51-BE39-D710E454098F}" destId="{4594C418-65CE-4A5E-8255-1965872E7460}" srcOrd="3" destOrd="0" parTransId="{EFB574A8-512D-48B4-8EEB-B3ADC775AA47}" sibTransId="{988A5F22-5F7B-4378-8C19-E23912D678F9}"/>
    <dgm:cxn modelId="{0766D4B2-7060-49F6-9735-C24F0DFB747D}" srcId="{6F73CB4A-3D29-4C80-8A8C-994E661E0BEB}" destId="{52AA3912-8EEC-47CE-8467-5BA0619B76B5}" srcOrd="0" destOrd="0" parTransId="{42CCEE10-8F4D-4D84-ADAE-2D89F9A48456}" sibTransId="{9D08E896-8ED7-4906-AA6D-4673B22F0013}"/>
    <dgm:cxn modelId="{5E63A0BB-5630-4BF2-9884-200B02AD2E45}" srcId="{A32EC8D0-5270-419E-99AE-3C4B449B0439}" destId="{21820204-0D80-4B5D-A5F7-0FBD90E7D436}" srcOrd="0" destOrd="0" parTransId="{F30611FF-81A5-4DED-A627-8828FADA1C6F}" sibTransId="{A34EB8B5-2974-4AC9-BAB6-6515644A85D6}"/>
    <dgm:cxn modelId="{D2DDEDC2-18A2-45C8-8F38-1DB6FDB48B43}" type="presOf" srcId="{21820204-0D80-4B5D-A5F7-0FBD90E7D436}" destId="{CA177624-A338-4565-96A0-D12EBDF66749}" srcOrd="1" destOrd="0" presId="urn:microsoft.com/office/officeart/2005/8/layout/hList9"/>
    <dgm:cxn modelId="{FD178CD9-BC5C-43B6-9F4C-E542AD24459D}" type="presOf" srcId="{B4E3FBFC-6D43-451E-AB1C-E7DDBA1E28F5}" destId="{8639EBBE-F192-45F7-8163-161895E69402}" srcOrd="0" destOrd="0" presId="urn:microsoft.com/office/officeart/2005/8/layout/hList9"/>
    <dgm:cxn modelId="{E2D873DC-CCC4-4A69-A8BF-A97CE88C961C}" type="presOf" srcId="{A32EC8D0-5270-419E-99AE-3C4B449B0439}" destId="{720442F8-8132-425E-8961-2DC83D84D6F5}" srcOrd="0" destOrd="0" presId="urn:microsoft.com/office/officeart/2005/8/layout/hList9"/>
    <dgm:cxn modelId="{638EEDEB-6D0E-4D43-95DC-58EF89374D56}" type="presOf" srcId="{52AA3912-8EEC-47CE-8467-5BA0619B76B5}" destId="{16C8088B-42C3-4A21-8284-A7E6462C6071}" srcOrd="1" destOrd="0" presId="urn:microsoft.com/office/officeart/2005/8/layout/hList9"/>
    <dgm:cxn modelId="{4E04F8EF-6861-49C0-B332-659033CB01CC}" srcId="{10EB1EAE-6445-4F51-BE39-D710E454098F}" destId="{EE87C56E-8EDC-4474-BCAC-6FF43D2C9734}" srcOrd="1" destOrd="0" parTransId="{B8566815-5A16-49B3-9BEA-0A9E99F1AFE3}" sibTransId="{F6AFC225-3F9C-451A-A237-5271F442AEA5}"/>
    <dgm:cxn modelId="{ADB30DF5-634B-4F98-81FE-96795A0E0A49}" type="presOf" srcId="{B4E3FBFC-6D43-451E-AB1C-E7DDBA1E28F5}" destId="{3944A06D-ABAD-4242-8FE7-DF78C112C64B}" srcOrd="1" destOrd="0" presId="urn:microsoft.com/office/officeart/2005/8/layout/hList9"/>
    <dgm:cxn modelId="{4FE713FB-06A5-49D0-BA1A-EBA487F9CF7B}" type="presOf" srcId="{F0F3CA8A-2521-4279-A977-0D5013BFB246}" destId="{44A82204-B1DE-45E7-BA27-59EBED6201A1}" srcOrd="0" destOrd="0" presId="urn:microsoft.com/office/officeart/2005/8/layout/hList9"/>
    <dgm:cxn modelId="{B9FDADFF-8934-497F-B443-644D3B8FF01C}" type="presOf" srcId="{52AA3912-8EEC-47CE-8467-5BA0619B76B5}" destId="{26CA9C08-B0CB-4746-A94F-F495A0B7C552}" srcOrd="0" destOrd="0" presId="urn:microsoft.com/office/officeart/2005/8/layout/hList9"/>
    <dgm:cxn modelId="{E6E0FFC0-9551-4C94-9A2A-F50D77F1D817}" type="presParOf" srcId="{E4E53125-7E3E-4760-8346-3DD393C2D60D}" destId="{824CD130-1F39-4568-B8A7-31F34117F3A2}" srcOrd="0" destOrd="0" presId="urn:microsoft.com/office/officeart/2005/8/layout/hList9"/>
    <dgm:cxn modelId="{E0D7EE46-5766-4961-B378-5DFF6CB00573}" type="presParOf" srcId="{E4E53125-7E3E-4760-8346-3DD393C2D60D}" destId="{DB75E771-015E-4B8F-BAF8-9113098CC363}" srcOrd="1" destOrd="0" presId="urn:microsoft.com/office/officeart/2005/8/layout/hList9"/>
    <dgm:cxn modelId="{EE2CECC7-39FE-4879-A939-0F000088AFA4}" type="presParOf" srcId="{DB75E771-015E-4B8F-BAF8-9113098CC363}" destId="{CE776F92-EEB8-4C27-B540-2A36AEC339C8}" srcOrd="0" destOrd="0" presId="urn:microsoft.com/office/officeart/2005/8/layout/hList9"/>
    <dgm:cxn modelId="{7F11B9F1-DAF2-4E67-9314-379B571DA22A}" type="presParOf" srcId="{DB75E771-015E-4B8F-BAF8-9113098CC363}" destId="{6BBBA9AC-6D33-404F-A2BD-9ED392594292}" srcOrd="1" destOrd="0" presId="urn:microsoft.com/office/officeart/2005/8/layout/hList9"/>
    <dgm:cxn modelId="{929D67B3-F72F-438B-AC56-34F7EBB664A4}" type="presParOf" srcId="{6BBBA9AC-6D33-404F-A2BD-9ED392594292}" destId="{F11CE363-BA43-4FC7-87CD-F4943FEC2F21}" srcOrd="0" destOrd="0" presId="urn:microsoft.com/office/officeart/2005/8/layout/hList9"/>
    <dgm:cxn modelId="{34DE622D-7310-44D3-BF57-BB0A91782765}" type="presParOf" srcId="{6BBBA9AC-6D33-404F-A2BD-9ED392594292}" destId="{CA177624-A338-4565-96A0-D12EBDF66749}" srcOrd="1" destOrd="0" presId="urn:microsoft.com/office/officeart/2005/8/layout/hList9"/>
    <dgm:cxn modelId="{4AADFEE3-A5A2-4BDF-90AE-2FE809537AC6}" type="presParOf" srcId="{E4E53125-7E3E-4760-8346-3DD393C2D60D}" destId="{AF820C26-F48A-4738-B459-F1B331E9A647}" srcOrd="2" destOrd="0" presId="urn:microsoft.com/office/officeart/2005/8/layout/hList9"/>
    <dgm:cxn modelId="{56947299-0EF5-4165-8EBC-979CA51D1D0E}" type="presParOf" srcId="{E4E53125-7E3E-4760-8346-3DD393C2D60D}" destId="{720442F8-8132-425E-8961-2DC83D84D6F5}" srcOrd="3" destOrd="0" presId="urn:microsoft.com/office/officeart/2005/8/layout/hList9"/>
    <dgm:cxn modelId="{E378BE70-CDCB-4594-9D18-462C17DA6EAB}" type="presParOf" srcId="{E4E53125-7E3E-4760-8346-3DD393C2D60D}" destId="{B0331837-1492-4594-AFDB-925EDAEE0E31}" srcOrd="4" destOrd="0" presId="urn:microsoft.com/office/officeart/2005/8/layout/hList9"/>
    <dgm:cxn modelId="{F4C4E2AD-EDED-4CEF-90C6-418CC3C0D76A}" type="presParOf" srcId="{E4E53125-7E3E-4760-8346-3DD393C2D60D}" destId="{00EAA76C-D344-48B8-9924-25174A01FF46}" srcOrd="5" destOrd="0" presId="urn:microsoft.com/office/officeart/2005/8/layout/hList9"/>
    <dgm:cxn modelId="{650CD52C-2F7C-466D-AEE8-718D7B4A30AB}" type="presParOf" srcId="{E4E53125-7E3E-4760-8346-3DD393C2D60D}" destId="{A1F3A76E-05D9-48F9-AA59-9826499A155C}" srcOrd="6" destOrd="0" presId="urn:microsoft.com/office/officeart/2005/8/layout/hList9"/>
    <dgm:cxn modelId="{E35886D7-DA57-41B8-978B-49F0D41983B7}" type="presParOf" srcId="{A1F3A76E-05D9-48F9-AA59-9826499A155C}" destId="{1A72CEB1-8448-433D-9D96-A3C1F1359746}" srcOrd="0" destOrd="0" presId="urn:microsoft.com/office/officeart/2005/8/layout/hList9"/>
    <dgm:cxn modelId="{D86E2DF9-DC97-46EE-902F-33A60ACEFDDD}" type="presParOf" srcId="{A1F3A76E-05D9-48F9-AA59-9826499A155C}" destId="{E8C5367B-B65E-4C64-9208-977D18F77D9E}" srcOrd="1" destOrd="0" presId="urn:microsoft.com/office/officeart/2005/8/layout/hList9"/>
    <dgm:cxn modelId="{14F333A8-1AFF-4BCD-AE7A-403F9EDACC6C}" type="presParOf" srcId="{E8C5367B-B65E-4C64-9208-977D18F77D9E}" destId="{44A82204-B1DE-45E7-BA27-59EBED6201A1}" srcOrd="0" destOrd="0" presId="urn:microsoft.com/office/officeart/2005/8/layout/hList9"/>
    <dgm:cxn modelId="{EAAEE4B9-ACAA-4DA6-AC65-C8DA64249663}" type="presParOf" srcId="{E8C5367B-B65E-4C64-9208-977D18F77D9E}" destId="{29184734-9204-4009-8600-48E14BF51101}" srcOrd="1" destOrd="0" presId="urn:microsoft.com/office/officeart/2005/8/layout/hList9"/>
    <dgm:cxn modelId="{F35F252B-1DC0-4F54-89D1-54429A742D98}" type="presParOf" srcId="{E4E53125-7E3E-4760-8346-3DD393C2D60D}" destId="{C7D5A050-52FD-47FD-AA4B-CD72D3AEEBAF}" srcOrd="7" destOrd="0" presId="urn:microsoft.com/office/officeart/2005/8/layout/hList9"/>
    <dgm:cxn modelId="{257CA676-F398-4ACC-B7B4-5C6223006D08}" type="presParOf" srcId="{E4E53125-7E3E-4760-8346-3DD393C2D60D}" destId="{F183FA0B-4028-4D09-B584-0D30B75AC35B}" srcOrd="8" destOrd="0" presId="urn:microsoft.com/office/officeart/2005/8/layout/hList9"/>
    <dgm:cxn modelId="{A7E7D75B-E7DC-4A71-AEFC-258AE30E97A1}" type="presParOf" srcId="{E4E53125-7E3E-4760-8346-3DD393C2D60D}" destId="{22C9C059-E1C1-4AE2-A3DF-FDA0926A5EFF}" srcOrd="9" destOrd="0" presId="urn:microsoft.com/office/officeart/2005/8/layout/hList9"/>
    <dgm:cxn modelId="{27859782-02C8-4567-9F50-A12599AE0523}" type="presParOf" srcId="{E4E53125-7E3E-4760-8346-3DD393C2D60D}" destId="{0E992811-6EBC-4F93-9451-75E8B4C68082}" srcOrd="10" destOrd="0" presId="urn:microsoft.com/office/officeart/2005/8/layout/hList9"/>
    <dgm:cxn modelId="{4A079458-E83E-42E5-9F69-88D1B2B1574B}" type="presParOf" srcId="{E4E53125-7E3E-4760-8346-3DD393C2D60D}" destId="{4C654690-9266-43A4-B22D-46EE751650E4}" srcOrd="11" destOrd="0" presId="urn:microsoft.com/office/officeart/2005/8/layout/hList9"/>
    <dgm:cxn modelId="{463BB51A-0CB2-4AA0-AD04-65131B0C81A7}" type="presParOf" srcId="{4C654690-9266-43A4-B22D-46EE751650E4}" destId="{F037CBCB-0F00-4028-862D-D99F4A430EDA}" srcOrd="0" destOrd="0" presId="urn:microsoft.com/office/officeart/2005/8/layout/hList9"/>
    <dgm:cxn modelId="{A974D85B-15CE-435C-A5F4-7CEB8BCC6646}" type="presParOf" srcId="{4C654690-9266-43A4-B22D-46EE751650E4}" destId="{647D0348-2035-43C1-97F1-6F184827DB69}" srcOrd="1" destOrd="0" presId="urn:microsoft.com/office/officeart/2005/8/layout/hList9"/>
    <dgm:cxn modelId="{C1B00F9B-62F1-44AA-B310-E4D10F11CCC1}" type="presParOf" srcId="{647D0348-2035-43C1-97F1-6F184827DB69}" destId="{26CA9C08-B0CB-4746-A94F-F495A0B7C552}" srcOrd="0" destOrd="0" presId="urn:microsoft.com/office/officeart/2005/8/layout/hList9"/>
    <dgm:cxn modelId="{09964C4D-6266-47E2-AA59-5D3D02C361F6}" type="presParOf" srcId="{647D0348-2035-43C1-97F1-6F184827DB69}" destId="{16C8088B-42C3-4A21-8284-A7E6462C6071}" srcOrd="1" destOrd="0" presId="urn:microsoft.com/office/officeart/2005/8/layout/hList9"/>
    <dgm:cxn modelId="{E389EC53-EAC8-4BB8-A24B-67AFB81AD7EF}" type="presParOf" srcId="{E4E53125-7E3E-4760-8346-3DD393C2D60D}" destId="{3CEF780E-DC71-4B2A-A060-1DE5A4872E49}" srcOrd="12" destOrd="0" presId="urn:microsoft.com/office/officeart/2005/8/layout/hList9"/>
    <dgm:cxn modelId="{40A73887-1678-43CD-870E-E8DD2D0ED9C0}" type="presParOf" srcId="{E4E53125-7E3E-4760-8346-3DD393C2D60D}" destId="{31F21140-9F98-4322-A422-9A39E192A1C4}" srcOrd="13" destOrd="0" presId="urn:microsoft.com/office/officeart/2005/8/layout/hList9"/>
    <dgm:cxn modelId="{ED9F7FA1-D86E-4392-A986-2538C214C4BF}" type="presParOf" srcId="{E4E53125-7E3E-4760-8346-3DD393C2D60D}" destId="{B684C4EF-8A1F-408F-BDCA-BE5800FF0D74}" srcOrd="14" destOrd="0" presId="urn:microsoft.com/office/officeart/2005/8/layout/hList9"/>
    <dgm:cxn modelId="{58E4B5E7-1984-49A7-A6C2-8B2A778AE406}" type="presParOf" srcId="{E4E53125-7E3E-4760-8346-3DD393C2D60D}" destId="{C70C80F6-1C60-49B1-93A1-6C7F71A46717}" srcOrd="15" destOrd="0" presId="urn:microsoft.com/office/officeart/2005/8/layout/hList9"/>
    <dgm:cxn modelId="{4EB003E1-1873-4CAD-B00F-91A0AA31ADCD}" type="presParOf" srcId="{E4E53125-7E3E-4760-8346-3DD393C2D60D}" destId="{F6AAA9C1-F519-4BA9-ACAC-25DAAA439030}" srcOrd="16" destOrd="0" presId="urn:microsoft.com/office/officeart/2005/8/layout/hList9"/>
    <dgm:cxn modelId="{95BCA1ED-B298-4CE3-9337-31721A3705DF}" type="presParOf" srcId="{F6AAA9C1-F519-4BA9-ACAC-25DAAA439030}" destId="{D137CD7C-F918-4A41-8EAA-543601196881}" srcOrd="0" destOrd="0" presId="urn:microsoft.com/office/officeart/2005/8/layout/hList9"/>
    <dgm:cxn modelId="{FB2F3861-1531-442A-8F74-321E52EEFBF9}" type="presParOf" srcId="{F6AAA9C1-F519-4BA9-ACAC-25DAAA439030}" destId="{6B3B19CC-8791-40C0-B2A6-5C41019A2623}" srcOrd="1" destOrd="0" presId="urn:microsoft.com/office/officeart/2005/8/layout/hList9"/>
    <dgm:cxn modelId="{58B3A039-5240-4ADF-BC9B-5105DD49C6BA}" type="presParOf" srcId="{6B3B19CC-8791-40C0-B2A6-5C41019A2623}" destId="{8639EBBE-F192-45F7-8163-161895E69402}" srcOrd="0" destOrd="0" presId="urn:microsoft.com/office/officeart/2005/8/layout/hList9"/>
    <dgm:cxn modelId="{12A2E4DF-4C4F-4439-85E4-64639D389DF3}" type="presParOf" srcId="{6B3B19CC-8791-40C0-B2A6-5C41019A2623}" destId="{3944A06D-ABAD-4242-8FE7-DF78C112C64B}" srcOrd="1" destOrd="0" presId="urn:microsoft.com/office/officeart/2005/8/layout/hList9"/>
    <dgm:cxn modelId="{DB477825-5ABC-4F51-92BD-3C0A463B7FE8}" type="presParOf" srcId="{E4E53125-7E3E-4760-8346-3DD393C2D60D}" destId="{70D82B5E-1AC7-4996-9663-B1367C182C7F}" srcOrd="17" destOrd="0" presId="urn:microsoft.com/office/officeart/2005/8/layout/hList9"/>
    <dgm:cxn modelId="{052DF2AB-48BF-4359-8C38-3A7A3AAA08BF}" type="presParOf" srcId="{E4E53125-7E3E-4760-8346-3DD393C2D60D}" destId="{3E29D42D-96DC-4453-A915-CA4381975AE5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CE363-BA43-4FC7-87CD-F4943FEC2F21}">
      <dsp:nvSpPr>
        <dsp:cNvPr id="0" name=""/>
        <dsp:cNvSpPr/>
      </dsp:nvSpPr>
      <dsp:spPr>
        <a:xfrm>
          <a:off x="635973" y="1653086"/>
          <a:ext cx="6172645" cy="29788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3600" b="1" kern="1200" dirty="0">
              <a:solidFill>
                <a:srgbClr val="2C55A2"/>
              </a:solidFill>
            </a:rPr>
            <a:t>7,8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rgbClr val="2C55A2"/>
              </a:solidFill>
            </a:rPr>
            <a:t>- Prestation de services : 1,6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rgbClr val="2C55A2"/>
              </a:solidFill>
            </a:rPr>
            <a:t>- Fluide : 1,1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rgbClr val="2C55A2"/>
              </a:solidFill>
            </a:rPr>
            <a:t>- Alimentation : 676 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rgbClr val="2C55A2"/>
              </a:solidFill>
            </a:rPr>
            <a:t>- Frais de nettoyage : 538 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rgbClr val="2C55A2"/>
              </a:solidFill>
            </a:rPr>
            <a:t>- Programmation EC : 600K€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2300" kern="1200" dirty="0">
            <a:solidFill>
              <a:srgbClr val="2C55A2"/>
            </a:solidFill>
          </a:endParaRPr>
        </a:p>
      </dsp:txBody>
      <dsp:txXfrm>
        <a:off x="1623596" y="1653086"/>
        <a:ext cx="5185021" cy="2978808"/>
      </dsp:txXfrm>
    </dsp:sp>
    <dsp:sp modelId="{720442F8-8132-425E-8961-2DC83D84D6F5}">
      <dsp:nvSpPr>
        <dsp:cNvPr id="0" name=""/>
        <dsp:cNvSpPr/>
      </dsp:nvSpPr>
      <dsp:spPr>
        <a:xfrm>
          <a:off x="98407" y="677138"/>
          <a:ext cx="1873272" cy="1835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Charges à caractère général</a:t>
          </a:r>
        </a:p>
      </dsp:txBody>
      <dsp:txXfrm>
        <a:off x="372741" y="945915"/>
        <a:ext cx="1324604" cy="1297768"/>
      </dsp:txXfrm>
    </dsp:sp>
    <dsp:sp modelId="{44A82204-B1DE-45E7-BA27-59EBED6201A1}">
      <dsp:nvSpPr>
        <dsp:cNvPr id="0" name=""/>
        <dsp:cNvSpPr/>
      </dsp:nvSpPr>
      <dsp:spPr>
        <a:xfrm>
          <a:off x="7828267" y="1343143"/>
          <a:ext cx="6745946" cy="3047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r>
            <a:rPr lang="fr-FR" sz="3600" b="1" kern="1200" dirty="0">
              <a:solidFill>
                <a:srgbClr val="2C55A2"/>
              </a:solidFill>
            </a:rPr>
            <a:t>14,1 M€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r>
            <a:rPr lang="fr-FR" sz="2800" b="0" kern="1200" dirty="0">
              <a:solidFill>
                <a:srgbClr val="2C55A2"/>
              </a:solidFill>
            </a:rPr>
            <a:t>Dont :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r>
            <a:rPr lang="fr-FR" sz="2800" b="0" kern="1200" dirty="0">
              <a:solidFill>
                <a:srgbClr val="2C55A2"/>
              </a:solidFill>
            </a:rPr>
            <a:t>- Hausse Cotisations CNRACL : 135K€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r>
            <a:rPr lang="fr-FR" sz="2800" b="0" kern="1200" dirty="0">
              <a:solidFill>
                <a:srgbClr val="2C55A2"/>
              </a:solidFill>
            </a:rPr>
            <a:t>- Bonus attractivité : 78K€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r>
            <a:rPr lang="fr-FR" sz="2800" b="0" kern="1200" dirty="0">
              <a:solidFill>
                <a:srgbClr val="2C55A2"/>
              </a:solidFill>
            </a:rPr>
            <a:t>- Hausse URSSAF : 45K€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None/>
            <a:tabLst/>
            <a:defRPr/>
          </a:pPr>
          <a:r>
            <a:rPr lang="fr-FR" sz="2800" b="0" kern="1200" dirty="0">
              <a:solidFill>
                <a:srgbClr val="2C55A2"/>
              </a:solidFill>
            </a:rPr>
            <a:t>- Création 5 postes DAC : 228K€</a:t>
          </a:r>
        </a:p>
      </dsp:txBody>
      <dsp:txXfrm>
        <a:off x="8907618" y="1343143"/>
        <a:ext cx="5666595" cy="3047960"/>
      </dsp:txXfrm>
    </dsp:sp>
    <dsp:sp modelId="{F183FA0B-4028-4D09-B584-0D30B75AC35B}">
      <dsp:nvSpPr>
        <dsp:cNvPr id="0" name=""/>
        <dsp:cNvSpPr/>
      </dsp:nvSpPr>
      <dsp:spPr>
        <a:xfrm>
          <a:off x="7493966" y="368943"/>
          <a:ext cx="1774911" cy="1722026"/>
        </a:xfrm>
        <a:prstGeom prst="ellipse">
          <a:avLst/>
        </a:prstGeom>
        <a:solidFill>
          <a:srgbClr val="85BE4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Masse</a:t>
          </a:r>
          <a:r>
            <a:rPr lang="fr-FR" sz="2800" b="1" kern="1200" dirty="0"/>
            <a:t> </a:t>
          </a:r>
          <a:r>
            <a:rPr lang="fr-FR" sz="2400" b="1" kern="1200" dirty="0"/>
            <a:t>salariale</a:t>
          </a:r>
          <a:endParaRPr lang="fr-FR" sz="2800" b="1" kern="1200" dirty="0"/>
        </a:p>
      </dsp:txBody>
      <dsp:txXfrm>
        <a:off x="7753896" y="621128"/>
        <a:ext cx="1255051" cy="1217656"/>
      </dsp:txXfrm>
    </dsp:sp>
    <dsp:sp modelId="{26CA9C08-B0CB-4746-A94F-F495A0B7C552}">
      <dsp:nvSpPr>
        <dsp:cNvPr id="0" name=""/>
        <dsp:cNvSpPr/>
      </dsp:nvSpPr>
      <dsp:spPr>
        <a:xfrm>
          <a:off x="3144931" y="6407852"/>
          <a:ext cx="2917226" cy="143478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Wingdings" panose="05000000000000000000" pitchFamily="2" charset="2"/>
            <a:buNone/>
          </a:pPr>
          <a:r>
            <a:rPr lang="fr-FR" sz="3600" b="1" kern="1200" dirty="0">
              <a:solidFill>
                <a:srgbClr val="2C55A2"/>
              </a:solidFill>
            </a:rPr>
            <a:t>350 K€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Wingdings" panose="05000000000000000000" pitchFamily="2" charset="2"/>
            <a:buNone/>
          </a:pPr>
          <a:r>
            <a:rPr lang="fr-FR" sz="2800" kern="1200" dirty="0">
              <a:solidFill>
                <a:srgbClr val="2C55A2"/>
              </a:solidFill>
            </a:rPr>
            <a:t>- Intérêt de la dette</a:t>
          </a:r>
          <a:endParaRPr lang="fr-FR" sz="2800" kern="1200" dirty="0"/>
        </a:p>
      </dsp:txBody>
      <dsp:txXfrm>
        <a:off x="3611687" y="6407852"/>
        <a:ext cx="2450469" cy="1434784"/>
      </dsp:txXfrm>
    </dsp:sp>
    <dsp:sp modelId="{31F21140-9F98-4322-A422-9A39E192A1C4}">
      <dsp:nvSpPr>
        <dsp:cNvPr id="0" name=""/>
        <dsp:cNvSpPr/>
      </dsp:nvSpPr>
      <dsp:spPr>
        <a:xfrm>
          <a:off x="1800427" y="5839751"/>
          <a:ext cx="2134215" cy="1156768"/>
        </a:xfrm>
        <a:prstGeom prst="ellipse">
          <a:avLst/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Charges financières</a:t>
          </a:r>
        </a:p>
      </dsp:txBody>
      <dsp:txXfrm>
        <a:off x="2112976" y="6009156"/>
        <a:ext cx="1509117" cy="817958"/>
      </dsp:txXfrm>
    </dsp:sp>
    <dsp:sp modelId="{8639EBBE-F192-45F7-8163-161895E69402}">
      <dsp:nvSpPr>
        <dsp:cNvPr id="0" name=""/>
        <dsp:cNvSpPr/>
      </dsp:nvSpPr>
      <dsp:spPr>
        <a:xfrm>
          <a:off x="7493968" y="5561783"/>
          <a:ext cx="6944330" cy="30311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>
              <a:solidFill>
                <a:srgbClr val="2C55A2"/>
              </a:solidFill>
            </a:rPr>
            <a:t>1,8M€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kern="1200" dirty="0">
              <a:solidFill>
                <a:srgbClr val="2C55A2"/>
              </a:solidFill>
            </a:rPr>
            <a:t>- SDIS : 410K€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kern="1200" dirty="0">
              <a:solidFill>
                <a:srgbClr val="2C55A2"/>
              </a:solidFill>
            </a:rPr>
            <a:t>- Subventions aux associations : 736K€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kern="1200" dirty="0">
              <a:solidFill>
                <a:srgbClr val="2C55A2"/>
              </a:solidFill>
            </a:rPr>
            <a:t>- Subventions CCAS : 300K€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kern="1200" dirty="0">
              <a:solidFill>
                <a:srgbClr val="2C55A2"/>
              </a:solidFill>
            </a:rPr>
            <a:t>- Indemnités élus : 221K€</a:t>
          </a:r>
        </a:p>
      </dsp:txBody>
      <dsp:txXfrm>
        <a:off x="8605061" y="5561783"/>
        <a:ext cx="5833237" cy="3031183"/>
      </dsp:txXfrm>
    </dsp:sp>
    <dsp:sp modelId="{3E29D42D-96DC-4453-A915-CA4381975AE5}">
      <dsp:nvSpPr>
        <dsp:cNvPr id="0" name=""/>
        <dsp:cNvSpPr/>
      </dsp:nvSpPr>
      <dsp:spPr>
        <a:xfrm>
          <a:off x="6819434" y="4839876"/>
          <a:ext cx="2112644" cy="1733139"/>
        </a:xfrm>
        <a:prstGeom prst="ellipse">
          <a:avLst/>
        </a:prstGeom>
        <a:solidFill>
          <a:schemeClr val="tx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Charges de gestion courante</a:t>
          </a:r>
        </a:p>
      </dsp:txBody>
      <dsp:txXfrm>
        <a:off x="7128824" y="5093688"/>
        <a:ext cx="1493864" cy="1225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0.29046</cdr:x>
      <cdr:y>0.37209</cdr:y>
    </cdr:from>
    <cdr:to>
      <cdr:x>0.79667</cdr:x>
      <cdr:y>0.6279</cdr:y>
    </cdr:to>
    <cdr:sp macro="" textlink="">
      <cdr:nvSpPr>
        <cdr:cNvPr id="3" name="ZoneTexte 7">
          <a:extLst xmlns:a="http://schemas.openxmlformats.org/drawingml/2006/main">
            <a:ext uri="{FF2B5EF4-FFF2-40B4-BE49-F238E27FC236}">
              <a16:creationId xmlns:a16="http://schemas.microsoft.com/office/drawing/2014/main" id="{B7ADA809-1A7D-1577-81BB-D49E60CA18FD}"/>
            </a:ext>
          </a:extLst>
        </cdr:cNvPr>
        <cdr:cNvSpPr txBox="1"/>
      </cdr:nvSpPr>
      <cdr:spPr>
        <a:xfrm xmlns:a="http://schemas.openxmlformats.org/drawingml/2006/main">
          <a:off x="1837045" y="2529416"/>
          <a:ext cx="3201575" cy="17389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kern="0"/>
          </a:defPPr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2025</a:t>
          </a:r>
        </a:p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25,8 M€</a:t>
          </a:r>
        </a:p>
        <a:p xmlns:a="http://schemas.openxmlformats.org/drawingml/2006/main">
          <a:pPr algn="ctr"/>
          <a:endParaRPr lang="fr-FR" dirty="0">
            <a:solidFill>
              <a:schemeClr val="tx2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0.24689</cdr:x>
      <cdr:y>0.35389</cdr:y>
    </cdr:from>
    <cdr:to>
      <cdr:x>0.75311</cdr:x>
      <cdr:y>0.6097</cdr:y>
    </cdr:to>
    <cdr:sp macro="" textlink="">
      <cdr:nvSpPr>
        <cdr:cNvPr id="3" name="ZoneTexte 7">
          <a:extLst xmlns:a="http://schemas.openxmlformats.org/drawingml/2006/main">
            <a:ext uri="{FF2B5EF4-FFF2-40B4-BE49-F238E27FC236}">
              <a16:creationId xmlns:a16="http://schemas.microsoft.com/office/drawing/2014/main" id="{5D5F28D0-680F-66DE-1BE6-F63466AA616A}"/>
            </a:ext>
          </a:extLst>
        </cdr:cNvPr>
        <cdr:cNvSpPr txBox="1"/>
      </cdr:nvSpPr>
      <cdr:spPr>
        <a:xfrm xmlns:a="http://schemas.openxmlformats.org/drawingml/2006/main">
          <a:off x="1561480" y="2405663"/>
          <a:ext cx="3201639" cy="173893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kern="0"/>
          </a:defPPr>
        </a:lstStyle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2024</a:t>
          </a:r>
        </a:p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24,5 M€</a:t>
          </a:r>
        </a:p>
        <a:p xmlns:a="http://schemas.openxmlformats.org/drawingml/2006/main">
          <a:pPr algn="ctr"/>
          <a:endParaRPr lang="fr-FR" dirty="0">
            <a:solidFill>
              <a:schemeClr val="tx2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0.24689</cdr:x>
      <cdr:y>0.35389</cdr:y>
    </cdr:from>
    <cdr:to>
      <cdr:x>0.75311</cdr:x>
      <cdr:y>0.6097</cdr:y>
    </cdr:to>
    <cdr:sp macro="" textlink="">
      <cdr:nvSpPr>
        <cdr:cNvPr id="3" name="ZoneTexte 7">
          <a:extLst xmlns:a="http://schemas.openxmlformats.org/drawingml/2006/main">
            <a:ext uri="{FF2B5EF4-FFF2-40B4-BE49-F238E27FC236}">
              <a16:creationId xmlns:a16="http://schemas.microsoft.com/office/drawing/2014/main" id="{5D5F28D0-680F-66DE-1BE6-F63466AA616A}"/>
            </a:ext>
          </a:extLst>
        </cdr:cNvPr>
        <cdr:cNvSpPr txBox="1"/>
      </cdr:nvSpPr>
      <cdr:spPr>
        <a:xfrm xmlns:a="http://schemas.openxmlformats.org/drawingml/2006/main">
          <a:off x="1561480" y="2405663"/>
          <a:ext cx="3201639" cy="173893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kern="0"/>
          </a:defPPr>
        </a:lstStyle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2025</a:t>
          </a:r>
        </a:p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24,4 M€</a:t>
          </a:r>
        </a:p>
        <a:p xmlns:a="http://schemas.openxmlformats.org/drawingml/2006/main">
          <a:pPr algn="ctr"/>
          <a:endParaRPr lang="fr-FR" dirty="0">
            <a:solidFill>
              <a:schemeClr val="tx2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0.24689</cdr:x>
      <cdr:y>0.36848</cdr:y>
    </cdr:from>
    <cdr:to>
      <cdr:x>0.75311</cdr:x>
      <cdr:y>0.63152</cdr:y>
    </cdr:to>
    <cdr:sp macro="" textlink="">
      <cdr:nvSpPr>
        <cdr:cNvPr id="2" name="ZoneTexte 15">
          <a:extLst xmlns:a="http://schemas.openxmlformats.org/drawingml/2006/main">
            <a:ext uri="{FF2B5EF4-FFF2-40B4-BE49-F238E27FC236}">
              <a16:creationId xmlns:a16="http://schemas.microsoft.com/office/drawing/2014/main" id="{F9E8EABD-2FBA-C88C-A7FD-E3DB36DE821D}"/>
            </a:ext>
          </a:extLst>
        </cdr:cNvPr>
        <cdr:cNvSpPr txBox="1"/>
      </cdr:nvSpPr>
      <cdr:spPr>
        <a:xfrm xmlns:a="http://schemas.openxmlformats.org/drawingml/2006/main">
          <a:off x="1248744" y="2198964"/>
          <a:ext cx="2560385" cy="15696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kern="0"/>
          </a:defPPr>
        </a:lstStyle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2025</a:t>
          </a:r>
        </a:p>
        <a:p xmlns:a="http://schemas.openxmlformats.org/drawingml/2006/main">
          <a:pPr algn="ctr"/>
          <a:r>
            <a:rPr lang="fr-FR" sz="4800" b="1" dirty="0">
              <a:solidFill>
                <a:schemeClr val="tx2"/>
              </a:solidFill>
            </a:rPr>
            <a:t>24,4 M€</a:t>
          </a:r>
          <a:endParaRPr lang="fr-FR" dirty="0">
            <a:solidFill>
              <a:schemeClr val="tx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2F8AEC6-B382-D824-4813-2AC6B11BC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128" cy="340727"/>
          </a:xfrm>
          <a:prstGeom prst="rect">
            <a:avLst/>
          </a:prstGeom>
        </p:spPr>
        <p:txBody>
          <a:bodyPr vert="horz" lIns="48692" tIns="24346" rIns="48692" bIns="24346" rtlCol="0"/>
          <a:lstStyle>
            <a:lvl1pPr algn="l">
              <a:defRPr sz="6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EC3363-A32A-2067-ECE9-5799C6A6D9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4333" y="0"/>
            <a:ext cx="4303128" cy="340727"/>
          </a:xfrm>
          <a:prstGeom prst="rect">
            <a:avLst/>
          </a:prstGeom>
        </p:spPr>
        <p:txBody>
          <a:bodyPr vert="horz" lIns="48692" tIns="24346" rIns="48692" bIns="24346" rtlCol="0"/>
          <a:lstStyle>
            <a:lvl1pPr algn="r">
              <a:defRPr sz="600"/>
            </a:lvl1pPr>
          </a:lstStyle>
          <a:p>
            <a:fld id="{8E6001CF-DB21-4E0C-B7DB-301107C3FEEE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AF78942-DDEB-E02C-9FBC-CDEF5F0D87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8537"/>
            <a:ext cx="4303128" cy="340726"/>
          </a:xfrm>
          <a:prstGeom prst="rect">
            <a:avLst/>
          </a:prstGeom>
        </p:spPr>
        <p:txBody>
          <a:bodyPr vert="horz" lIns="48692" tIns="24346" rIns="48692" bIns="24346" rtlCol="0" anchor="b"/>
          <a:lstStyle>
            <a:lvl1pPr algn="l">
              <a:defRPr sz="6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50D3AD-2145-9030-9B8D-319A9586F7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4333" y="6458537"/>
            <a:ext cx="4303128" cy="340726"/>
          </a:xfrm>
          <a:prstGeom prst="rect">
            <a:avLst/>
          </a:prstGeom>
        </p:spPr>
        <p:txBody>
          <a:bodyPr vert="horz" lIns="48692" tIns="24346" rIns="48692" bIns="24346" rtlCol="0" anchor="b"/>
          <a:lstStyle>
            <a:lvl1pPr algn="r">
              <a:defRPr sz="600"/>
            </a:lvl1pPr>
          </a:lstStyle>
          <a:p>
            <a:fld id="{0FB0F7EC-A2D1-4902-90A5-64D2BECB29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4965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128" cy="340727"/>
          </a:xfrm>
          <a:prstGeom prst="rect">
            <a:avLst/>
          </a:prstGeom>
        </p:spPr>
        <p:txBody>
          <a:bodyPr vert="horz" lIns="48692" tIns="24346" rIns="48692" bIns="24346" rtlCol="0"/>
          <a:lstStyle>
            <a:lvl1pPr algn="l">
              <a:defRPr sz="6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333" y="0"/>
            <a:ext cx="4303128" cy="340727"/>
          </a:xfrm>
          <a:prstGeom prst="rect">
            <a:avLst/>
          </a:prstGeom>
        </p:spPr>
        <p:txBody>
          <a:bodyPr vert="horz" lIns="48692" tIns="24346" rIns="48692" bIns="24346" rtlCol="0"/>
          <a:lstStyle>
            <a:lvl1pPr algn="r">
              <a:defRPr sz="600"/>
            </a:lvl1pPr>
          </a:lstStyle>
          <a:p>
            <a:fld id="{96F4903D-6344-4A2F-BF3D-53D95614A37F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8287" cy="2293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692" tIns="24346" rIns="48692" bIns="24346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2669" y="3271741"/>
            <a:ext cx="7944478" cy="2678093"/>
          </a:xfrm>
          <a:prstGeom prst="rect">
            <a:avLst/>
          </a:prstGeom>
        </p:spPr>
        <p:txBody>
          <a:bodyPr vert="horz" lIns="48692" tIns="24346" rIns="48692" bIns="2434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8537"/>
            <a:ext cx="4303128" cy="340726"/>
          </a:xfrm>
          <a:prstGeom prst="rect">
            <a:avLst/>
          </a:prstGeom>
        </p:spPr>
        <p:txBody>
          <a:bodyPr vert="horz" lIns="48692" tIns="24346" rIns="48692" bIns="24346" rtlCol="0" anchor="b"/>
          <a:lstStyle>
            <a:lvl1pPr algn="l">
              <a:defRPr sz="6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333" y="6458537"/>
            <a:ext cx="4303128" cy="340726"/>
          </a:xfrm>
          <a:prstGeom prst="rect">
            <a:avLst/>
          </a:prstGeom>
        </p:spPr>
        <p:txBody>
          <a:bodyPr vert="horz" lIns="48692" tIns="24346" rIns="48692" bIns="24346" rtlCol="0" anchor="b"/>
          <a:lstStyle>
            <a:lvl1pPr algn="r">
              <a:defRPr sz="600"/>
            </a:lvl1pPr>
          </a:lstStyle>
          <a:p>
            <a:fld id="{631E3826-049E-42B9-9668-726DE7864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48444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BF487F-F1A1-5196-0826-5A3640B6FAB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074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CF935-E0E2-836D-0351-7A5E94A25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AEAE5B2-B335-F6FA-7EE7-0F9683908F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5C45C6B-6061-858E-3C86-E97FAF1CEB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EC89A9-676E-0D49-E596-B8DE33DA85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488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62044E-EFAE-BE37-07C0-FF4B6AB575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44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8C096B-0DC1-2D84-8CEE-60607B9BDD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89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28566" y="3309106"/>
            <a:ext cx="9472930" cy="2035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75FA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75FA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275FA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264" y="1065787"/>
            <a:ext cx="2905125" cy="654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9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jpe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g"/><Relationship Id="rId5" Type="http://schemas.openxmlformats.org/officeDocument/2006/relationships/image" Target="../media/image23.jpe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g object 16">
            <a:extLst>
              <a:ext uri="{FF2B5EF4-FFF2-40B4-BE49-F238E27FC236}">
                <a16:creationId xmlns:a16="http://schemas.microsoft.com/office/drawing/2014/main" id="{FA3E65DF-F739-4CDD-FA96-BB1862E8F288}"/>
              </a:ext>
            </a:extLst>
          </p:cNvPr>
          <p:cNvSpPr/>
          <p:nvPr/>
        </p:nvSpPr>
        <p:spPr>
          <a:xfrm>
            <a:off x="376951" y="376951"/>
            <a:ext cx="19350355" cy="10554970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bg object 17">
            <a:extLst>
              <a:ext uri="{FF2B5EF4-FFF2-40B4-BE49-F238E27FC236}">
                <a16:creationId xmlns:a16="http://schemas.microsoft.com/office/drawing/2014/main" id="{7A321BFB-2095-45DC-D489-AB9B2E3E0BB8}"/>
              </a:ext>
            </a:extLst>
          </p:cNvPr>
          <p:cNvSpPr/>
          <p:nvPr/>
        </p:nvSpPr>
        <p:spPr>
          <a:xfrm>
            <a:off x="345540" y="376951"/>
            <a:ext cx="6506209" cy="10554970"/>
          </a:xfrm>
          <a:custGeom>
            <a:avLst/>
            <a:gdLst/>
            <a:ahLst/>
            <a:cxnLst/>
            <a:rect l="l" t="t" r="r" b="b"/>
            <a:pathLst>
              <a:path w="6506209" h="10554970">
                <a:moveTo>
                  <a:pt x="6505823" y="10554652"/>
                </a:moveTo>
                <a:lnTo>
                  <a:pt x="0" y="10554652"/>
                </a:lnTo>
                <a:lnTo>
                  <a:pt x="0" y="0"/>
                </a:lnTo>
                <a:lnTo>
                  <a:pt x="893815" y="0"/>
                </a:lnTo>
                <a:lnTo>
                  <a:pt x="6505823" y="10554652"/>
                </a:lnTo>
                <a:close/>
              </a:path>
            </a:pathLst>
          </a:custGeom>
          <a:solidFill>
            <a:srgbClr val="406C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3128565" y="3309106"/>
            <a:ext cx="14689837" cy="47211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  <a:tabLst>
                <a:tab pos="2665095" algn="l"/>
                <a:tab pos="4572635" algn="l"/>
                <a:tab pos="7225665" algn="l"/>
              </a:tabLst>
            </a:pPr>
            <a:r>
              <a:rPr lang="fr-FR" sz="6600" spc="-10" dirty="0">
                <a:solidFill>
                  <a:schemeClr val="bg1"/>
                </a:solidFill>
              </a:rPr>
              <a:t>Budget Primitif 2025 </a:t>
            </a:r>
            <a:br>
              <a:rPr lang="fr-FR" sz="6600" spc="-10" dirty="0">
                <a:solidFill>
                  <a:schemeClr val="bg1"/>
                </a:solidFill>
              </a:rPr>
            </a:br>
            <a:br>
              <a:rPr lang="fr-FR" sz="6600" spc="-10" dirty="0">
                <a:solidFill>
                  <a:schemeClr val="bg1"/>
                </a:solidFill>
              </a:rPr>
            </a:br>
            <a:br>
              <a:rPr lang="fr-FR" sz="6600" spc="-10" dirty="0">
                <a:solidFill>
                  <a:schemeClr val="bg1"/>
                </a:solidFill>
              </a:rPr>
            </a:br>
            <a:r>
              <a:rPr lang="fr-FR" sz="5400" spc="-10" dirty="0">
                <a:solidFill>
                  <a:schemeClr val="bg1"/>
                </a:solidFill>
              </a:rPr>
              <a:t>Conseil Municipal </a:t>
            </a:r>
            <a:br>
              <a:rPr lang="fr-FR" sz="5400" spc="-10" dirty="0">
                <a:solidFill>
                  <a:schemeClr val="bg1"/>
                </a:solidFill>
              </a:rPr>
            </a:br>
            <a:r>
              <a:rPr lang="fr-FR" sz="5400" spc="-10" dirty="0">
                <a:solidFill>
                  <a:schemeClr val="bg1"/>
                </a:solidFill>
              </a:rPr>
              <a:t>Jeudi 6 février 2025</a:t>
            </a:r>
            <a:endParaRPr sz="6600" dirty="0">
              <a:solidFill>
                <a:schemeClr val="bg1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637701" y="376951"/>
            <a:ext cx="4090035" cy="7691755"/>
          </a:xfrm>
          <a:custGeom>
            <a:avLst/>
            <a:gdLst/>
            <a:ahLst/>
            <a:cxnLst/>
            <a:rect l="l" t="t" r="r" b="b"/>
            <a:pathLst>
              <a:path w="4090034" h="7691755">
                <a:moveTo>
                  <a:pt x="4089450" y="7691137"/>
                </a:moveTo>
                <a:lnTo>
                  <a:pt x="0" y="0"/>
                </a:lnTo>
                <a:lnTo>
                  <a:pt x="4089446" y="0"/>
                </a:lnTo>
                <a:lnTo>
                  <a:pt x="4089450" y="7691137"/>
                </a:lnTo>
                <a:close/>
              </a:path>
            </a:pathLst>
          </a:custGeom>
          <a:solidFill>
            <a:srgbClr val="5479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6028" y="1005210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07A0EF78-FEF3-FA1F-5B42-6986EBA004ED}"/>
              </a:ext>
            </a:extLst>
          </p:cNvPr>
          <p:cNvGrpSpPr/>
          <p:nvPr/>
        </p:nvGrpSpPr>
        <p:grpSpPr>
          <a:xfrm>
            <a:off x="17653901" y="8324356"/>
            <a:ext cx="1388745" cy="2315718"/>
            <a:chOff x="17653901" y="8324356"/>
            <a:chExt cx="1388745" cy="2315718"/>
          </a:xfrm>
        </p:grpSpPr>
        <p:sp>
          <p:nvSpPr>
            <p:cNvPr id="31" name="object 4">
              <a:extLst>
                <a:ext uri="{FF2B5EF4-FFF2-40B4-BE49-F238E27FC236}">
                  <a16:creationId xmlns:a16="http://schemas.microsoft.com/office/drawing/2014/main" id="{C1B895B6-781E-D4DC-649D-EB40E4B4BAE0}"/>
                </a:ext>
              </a:extLst>
            </p:cNvPr>
            <p:cNvSpPr/>
            <p:nvPr/>
          </p:nvSpPr>
          <p:spPr>
            <a:xfrm>
              <a:off x="18668193" y="8879408"/>
              <a:ext cx="209550" cy="403860"/>
            </a:xfrm>
            <a:custGeom>
              <a:avLst/>
              <a:gdLst/>
              <a:ahLst/>
              <a:cxnLst/>
              <a:rect l="l" t="t" r="r" b="b"/>
              <a:pathLst>
                <a:path w="209550" h="403859">
                  <a:moveTo>
                    <a:pt x="209459" y="0"/>
                  </a:moveTo>
                  <a:lnTo>
                    <a:pt x="0" y="0"/>
                  </a:lnTo>
                  <a:lnTo>
                    <a:pt x="209396" y="403673"/>
                  </a:lnTo>
                  <a:lnTo>
                    <a:pt x="209459" y="0"/>
                  </a:lnTo>
                  <a:close/>
                </a:path>
              </a:pathLst>
            </a:custGeom>
            <a:solidFill>
              <a:srgbClr val="00B7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5">
              <a:extLst>
                <a:ext uri="{FF2B5EF4-FFF2-40B4-BE49-F238E27FC236}">
                  <a16:creationId xmlns:a16="http://schemas.microsoft.com/office/drawing/2014/main" id="{05E480FF-6AA4-CF54-3BAC-8609B6407DF8}"/>
                </a:ext>
              </a:extLst>
            </p:cNvPr>
            <p:cNvSpPr/>
            <p:nvPr/>
          </p:nvSpPr>
          <p:spPr>
            <a:xfrm>
              <a:off x="17818408" y="9067908"/>
              <a:ext cx="373380" cy="719455"/>
            </a:xfrm>
            <a:custGeom>
              <a:avLst/>
              <a:gdLst/>
              <a:ahLst/>
              <a:cxnLst/>
              <a:rect l="l" t="t" r="r" b="b"/>
              <a:pathLst>
                <a:path w="373380" h="719454">
                  <a:moveTo>
                    <a:pt x="0" y="0"/>
                  </a:moveTo>
                  <a:lnTo>
                    <a:pt x="0" y="212883"/>
                  </a:lnTo>
                  <a:lnTo>
                    <a:pt x="2366" y="263282"/>
                  </a:lnTo>
                  <a:lnTo>
                    <a:pt x="9323" y="312345"/>
                  </a:lnTo>
                  <a:lnTo>
                    <a:pt x="20656" y="359857"/>
                  </a:lnTo>
                  <a:lnTo>
                    <a:pt x="36151" y="405604"/>
                  </a:lnTo>
                  <a:lnTo>
                    <a:pt x="55595" y="449373"/>
                  </a:lnTo>
                  <a:lnTo>
                    <a:pt x="78773" y="490951"/>
                  </a:lnTo>
                  <a:lnTo>
                    <a:pt x="105471" y="530122"/>
                  </a:lnTo>
                  <a:lnTo>
                    <a:pt x="135477" y="566674"/>
                  </a:lnTo>
                  <a:lnTo>
                    <a:pt x="168574" y="600392"/>
                  </a:lnTo>
                  <a:lnTo>
                    <a:pt x="204550" y="631062"/>
                  </a:lnTo>
                  <a:lnTo>
                    <a:pt x="243191" y="658472"/>
                  </a:lnTo>
                  <a:lnTo>
                    <a:pt x="284283" y="682406"/>
                  </a:lnTo>
                  <a:lnTo>
                    <a:pt x="327611" y="702651"/>
                  </a:lnTo>
                  <a:lnTo>
                    <a:pt x="372962" y="718993"/>
                  </a:lnTo>
                  <a:lnTo>
                    <a:pt x="25747" y="496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EC3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6">
              <a:extLst>
                <a:ext uri="{FF2B5EF4-FFF2-40B4-BE49-F238E27FC236}">
                  <a16:creationId xmlns:a16="http://schemas.microsoft.com/office/drawing/2014/main" id="{F62D49F5-8BA5-9797-E03F-8F31820183DD}"/>
                </a:ext>
              </a:extLst>
            </p:cNvPr>
            <p:cNvSpPr/>
            <p:nvPr/>
          </p:nvSpPr>
          <p:spPr>
            <a:xfrm>
              <a:off x="17653901" y="9978751"/>
              <a:ext cx="1388745" cy="509905"/>
            </a:xfrm>
            <a:custGeom>
              <a:avLst/>
              <a:gdLst/>
              <a:ahLst/>
              <a:cxnLst/>
              <a:rect l="l" t="t" r="r" b="b"/>
              <a:pathLst>
                <a:path w="1388744" h="509904">
                  <a:moveTo>
                    <a:pt x="300062" y="300050"/>
                  </a:moveTo>
                  <a:lnTo>
                    <a:pt x="291045" y="258152"/>
                  </a:lnTo>
                  <a:lnTo>
                    <a:pt x="233667" y="210908"/>
                  </a:lnTo>
                  <a:lnTo>
                    <a:pt x="195135" y="198742"/>
                  </a:lnTo>
                  <a:lnTo>
                    <a:pt x="156616" y="189661"/>
                  </a:lnTo>
                  <a:lnTo>
                    <a:pt x="123012" y="180276"/>
                  </a:lnTo>
                  <a:lnTo>
                    <a:pt x="99237" y="167170"/>
                  </a:lnTo>
                  <a:lnTo>
                    <a:pt x="90220" y="146926"/>
                  </a:lnTo>
                  <a:lnTo>
                    <a:pt x="93980" y="130911"/>
                  </a:lnTo>
                  <a:lnTo>
                    <a:pt x="105943" y="117792"/>
                  </a:lnTo>
                  <a:lnTo>
                    <a:pt x="127203" y="108940"/>
                  </a:lnTo>
                  <a:lnTo>
                    <a:pt x="158800" y="105689"/>
                  </a:lnTo>
                  <a:lnTo>
                    <a:pt x="183197" y="107429"/>
                  </a:lnTo>
                  <a:lnTo>
                    <a:pt x="208216" y="112712"/>
                  </a:lnTo>
                  <a:lnTo>
                    <a:pt x="233540" y="121564"/>
                  </a:lnTo>
                  <a:lnTo>
                    <a:pt x="258813" y="134035"/>
                  </a:lnTo>
                  <a:lnTo>
                    <a:pt x="284581" y="70624"/>
                  </a:lnTo>
                  <a:lnTo>
                    <a:pt x="257251" y="56718"/>
                  </a:lnTo>
                  <a:lnTo>
                    <a:pt x="226390" y="46710"/>
                  </a:lnTo>
                  <a:lnTo>
                    <a:pt x="193306" y="40678"/>
                  </a:lnTo>
                  <a:lnTo>
                    <a:pt x="159308" y="38658"/>
                  </a:lnTo>
                  <a:lnTo>
                    <a:pt x="104089" y="44462"/>
                  </a:lnTo>
                  <a:lnTo>
                    <a:pt x="61455" y="60553"/>
                  </a:lnTo>
                  <a:lnTo>
                    <a:pt x="31203" y="84988"/>
                  </a:lnTo>
                  <a:lnTo>
                    <a:pt x="13182" y="115798"/>
                  </a:lnTo>
                  <a:lnTo>
                    <a:pt x="7213" y="151053"/>
                  </a:lnTo>
                  <a:lnTo>
                    <a:pt x="16230" y="193433"/>
                  </a:lnTo>
                  <a:lnTo>
                    <a:pt x="40005" y="222351"/>
                  </a:lnTo>
                  <a:lnTo>
                    <a:pt x="73609" y="241249"/>
                  </a:lnTo>
                  <a:lnTo>
                    <a:pt x="112128" y="253580"/>
                  </a:lnTo>
                  <a:lnTo>
                    <a:pt x="150660" y="262801"/>
                  </a:lnTo>
                  <a:lnTo>
                    <a:pt x="184264" y="272338"/>
                  </a:lnTo>
                  <a:lnTo>
                    <a:pt x="208026" y="285673"/>
                  </a:lnTo>
                  <a:lnTo>
                    <a:pt x="217043" y="306235"/>
                  </a:lnTo>
                  <a:lnTo>
                    <a:pt x="213131" y="321627"/>
                  </a:lnTo>
                  <a:lnTo>
                    <a:pt x="200812" y="333870"/>
                  </a:lnTo>
                  <a:lnTo>
                    <a:pt x="179197" y="341972"/>
                  </a:lnTo>
                  <a:lnTo>
                    <a:pt x="147447" y="344893"/>
                  </a:lnTo>
                  <a:lnTo>
                    <a:pt x="114846" y="342125"/>
                  </a:lnTo>
                  <a:lnTo>
                    <a:pt x="83070" y="334391"/>
                  </a:lnTo>
                  <a:lnTo>
                    <a:pt x="53708" y="322491"/>
                  </a:lnTo>
                  <a:lnTo>
                    <a:pt x="28359" y="307263"/>
                  </a:lnTo>
                  <a:lnTo>
                    <a:pt x="0" y="370154"/>
                  </a:lnTo>
                  <a:lnTo>
                    <a:pt x="28397" y="387121"/>
                  </a:lnTo>
                  <a:lnTo>
                    <a:pt x="63995" y="400316"/>
                  </a:lnTo>
                  <a:lnTo>
                    <a:pt x="104330" y="408876"/>
                  </a:lnTo>
                  <a:lnTo>
                    <a:pt x="146926" y="411911"/>
                  </a:lnTo>
                  <a:lnTo>
                    <a:pt x="202450" y="406069"/>
                  </a:lnTo>
                  <a:lnTo>
                    <a:pt x="245376" y="389915"/>
                  </a:lnTo>
                  <a:lnTo>
                    <a:pt x="275856" y="365480"/>
                  </a:lnTo>
                  <a:lnTo>
                    <a:pt x="294030" y="334848"/>
                  </a:lnTo>
                  <a:lnTo>
                    <a:pt x="300062" y="300050"/>
                  </a:lnTo>
                  <a:close/>
                </a:path>
                <a:path w="1388744" h="509904">
                  <a:moveTo>
                    <a:pt x="635673" y="267055"/>
                  </a:moveTo>
                  <a:lnTo>
                    <a:pt x="628319" y="220129"/>
                  </a:lnTo>
                  <a:lnTo>
                    <a:pt x="607529" y="180695"/>
                  </a:lnTo>
                  <a:lnTo>
                    <a:pt x="575208" y="150456"/>
                  </a:lnTo>
                  <a:lnTo>
                    <a:pt x="554215" y="140766"/>
                  </a:lnTo>
                  <a:lnTo>
                    <a:pt x="554215" y="267055"/>
                  </a:lnTo>
                  <a:lnTo>
                    <a:pt x="548830" y="299275"/>
                  </a:lnTo>
                  <a:lnTo>
                    <a:pt x="533984" y="323430"/>
                  </a:lnTo>
                  <a:lnTo>
                    <a:pt x="511581" y="338607"/>
                  </a:lnTo>
                  <a:lnTo>
                    <a:pt x="483590" y="343865"/>
                  </a:lnTo>
                  <a:lnTo>
                    <a:pt x="455510" y="338607"/>
                  </a:lnTo>
                  <a:lnTo>
                    <a:pt x="432930" y="323430"/>
                  </a:lnTo>
                  <a:lnTo>
                    <a:pt x="417906" y="299275"/>
                  </a:lnTo>
                  <a:lnTo>
                    <a:pt x="412432" y="267055"/>
                  </a:lnTo>
                  <a:lnTo>
                    <a:pt x="417906" y="234823"/>
                  </a:lnTo>
                  <a:lnTo>
                    <a:pt x="432930" y="210667"/>
                  </a:lnTo>
                  <a:lnTo>
                    <a:pt x="455510" y="195491"/>
                  </a:lnTo>
                  <a:lnTo>
                    <a:pt x="483590" y="190233"/>
                  </a:lnTo>
                  <a:lnTo>
                    <a:pt x="511581" y="195491"/>
                  </a:lnTo>
                  <a:lnTo>
                    <a:pt x="533984" y="210667"/>
                  </a:lnTo>
                  <a:lnTo>
                    <a:pt x="548830" y="234823"/>
                  </a:lnTo>
                  <a:lnTo>
                    <a:pt x="554215" y="267055"/>
                  </a:lnTo>
                  <a:lnTo>
                    <a:pt x="554215" y="140766"/>
                  </a:lnTo>
                  <a:lnTo>
                    <a:pt x="533260" y="131076"/>
                  </a:lnTo>
                  <a:lnTo>
                    <a:pt x="483590" y="124231"/>
                  </a:lnTo>
                  <a:lnTo>
                    <a:pt x="433870" y="131076"/>
                  </a:lnTo>
                  <a:lnTo>
                    <a:pt x="391782" y="150456"/>
                  </a:lnTo>
                  <a:lnTo>
                    <a:pt x="359308" y="180695"/>
                  </a:lnTo>
                  <a:lnTo>
                    <a:pt x="338391" y="220129"/>
                  </a:lnTo>
                  <a:lnTo>
                    <a:pt x="330987" y="267055"/>
                  </a:lnTo>
                  <a:lnTo>
                    <a:pt x="338391" y="313969"/>
                  </a:lnTo>
                  <a:lnTo>
                    <a:pt x="359308" y="353390"/>
                  </a:lnTo>
                  <a:lnTo>
                    <a:pt x="391782" y="383641"/>
                  </a:lnTo>
                  <a:lnTo>
                    <a:pt x="433870" y="403021"/>
                  </a:lnTo>
                  <a:lnTo>
                    <a:pt x="483590" y="409854"/>
                  </a:lnTo>
                  <a:lnTo>
                    <a:pt x="533260" y="403021"/>
                  </a:lnTo>
                  <a:lnTo>
                    <a:pt x="575208" y="383641"/>
                  </a:lnTo>
                  <a:lnTo>
                    <a:pt x="607529" y="353390"/>
                  </a:lnTo>
                  <a:lnTo>
                    <a:pt x="612559" y="343865"/>
                  </a:lnTo>
                  <a:lnTo>
                    <a:pt x="628319" y="313969"/>
                  </a:lnTo>
                  <a:lnTo>
                    <a:pt x="635673" y="267055"/>
                  </a:lnTo>
                  <a:close/>
                </a:path>
                <a:path w="1388744" h="509904">
                  <a:moveTo>
                    <a:pt x="769734" y="128358"/>
                  </a:moveTo>
                  <a:lnTo>
                    <a:pt x="689305" y="128358"/>
                  </a:lnTo>
                  <a:lnTo>
                    <a:pt x="689305" y="405726"/>
                  </a:lnTo>
                  <a:lnTo>
                    <a:pt x="769734" y="405726"/>
                  </a:lnTo>
                  <a:lnTo>
                    <a:pt x="769734" y="128358"/>
                  </a:lnTo>
                  <a:close/>
                </a:path>
                <a:path w="1388744" h="509904">
                  <a:moveTo>
                    <a:pt x="779513" y="43294"/>
                  </a:moveTo>
                  <a:lnTo>
                    <a:pt x="775906" y="26098"/>
                  </a:lnTo>
                  <a:lnTo>
                    <a:pt x="765733" y="12369"/>
                  </a:lnTo>
                  <a:lnTo>
                    <a:pt x="749935" y="3289"/>
                  </a:lnTo>
                  <a:lnTo>
                    <a:pt x="729513" y="0"/>
                  </a:lnTo>
                  <a:lnTo>
                    <a:pt x="709079" y="3454"/>
                  </a:lnTo>
                  <a:lnTo>
                    <a:pt x="693293" y="12954"/>
                  </a:lnTo>
                  <a:lnTo>
                    <a:pt x="683107" y="27178"/>
                  </a:lnTo>
                  <a:lnTo>
                    <a:pt x="679500" y="44843"/>
                  </a:lnTo>
                  <a:lnTo>
                    <a:pt x="683107" y="62522"/>
                  </a:lnTo>
                  <a:lnTo>
                    <a:pt x="693293" y="76746"/>
                  </a:lnTo>
                  <a:lnTo>
                    <a:pt x="709079" y="86245"/>
                  </a:lnTo>
                  <a:lnTo>
                    <a:pt x="729513" y="89700"/>
                  </a:lnTo>
                  <a:lnTo>
                    <a:pt x="749935" y="86220"/>
                  </a:lnTo>
                  <a:lnTo>
                    <a:pt x="765733" y="76555"/>
                  </a:lnTo>
                  <a:lnTo>
                    <a:pt x="775906" y="61861"/>
                  </a:lnTo>
                  <a:lnTo>
                    <a:pt x="779513" y="43294"/>
                  </a:lnTo>
                  <a:close/>
                </a:path>
                <a:path w="1388744" h="509904">
                  <a:moveTo>
                    <a:pt x="1068743" y="321691"/>
                  </a:moveTo>
                  <a:lnTo>
                    <a:pt x="1059459" y="283629"/>
                  </a:lnTo>
                  <a:lnTo>
                    <a:pt x="1002792" y="247116"/>
                  </a:lnTo>
                  <a:lnTo>
                    <a:pt x="934402" y="234454"/>
                  </a:lnTo>
                  <a:lnTo>
                    <a:pt x="910463" y="226199"/>
                  </a:lnTo>
                  <a:lnTo>
                    <a:pt x="901179" y="210858"/>
                  </a:lnTo>
                  <a:lnTo>
                    <a:pt x="904163" y="200736"/>
                  </a:lnTo>
                  <a:lnTo>
                    <a:pt x="913422" y="192557"/>
                  </a:lnTo>
                  <a:lnTo>
                    <a:pt x="929462" y="187083"/>
                  </a:lnTo>
                  <a:lnTo>
                    <a:pt x="952741" y="185077"/>
                  </a:lnTo>
                  <a:lnTo>
                    <a:pt x="972045" y="186131"/>
                  </a:lnTo>
                  <a:lnTo>
                    <a:pt x="991920" y="189585"/>
                  </a:lnTo>
                  <a:lnTo>
                    <a:pt x="1012190" y="195948"/>
                  </a:lnTo>
                  <a:lnTo>
                    <a:pt x="1032649" y="205701"/>
                  </a:lnTo>
                  <a:lnTo>
                    <a:pt x="1059459" y="148475"/>
                  </a:lnTo>
                  <a:lnTo>
                    <a:pt x="1037056" y="138163"/>
                  </a:lnTo>
                  <a:lnTo>
                    <a:pt x="1010551" y="130556"/>
                  </a:lnTo>
                  <a:lnTo>
                    <a:pt x="981811" y="125857"/>
                  </a:lnTo>
                  <a:lnTo>
                    <a:pt x="952741" y="124244"/>
                  </a:lnTo>
                  <a:lnTo>
                    <a:pt x="898537" y="130860"/>
                  </a:lnTo>
                  <a:lnTo>
                    <a:pt x="858202" y="149377"/>
                  </a:lnTo>
                  <a:lnTo>
                    <a:pt x="833043" y="177749"/>
                  </a:lnTo>
                  <a:lnTo>
                    <a:pt x="824369" y="213944"/>
                  </a:lnTo>
                  <a:lnTo>
                    <a:pt x="836777" y="257416"/>
                  </a:lnTo>
                  <a:lnTo>
                    <a:pt x="867803" y="281597"/>
                  </a:lnTo>
                  <a:lnTo>
                    <a:pt x="908151" y="293408"/>
                  </a:lnTo>
                  <a:lnTo>
                    <a:pt x="948486" y="299758"/>
                  </a:lnTo>
                  <a:lnTo>
                    <a:pt x="979512" y="307568"/>
                  </a:lnTo>
                  <a:lnTo>
                    <a:pt x="991920" y="323761"/>
                  </a:lnTo>
                  <a:lnTo>
                    <a:pt x="989164" y="334225"/>
                  </a:lnTo>
                  <a:lnTo>
                    <a:pt x="980325" y="342188"/>
                  </a:lnTo>
                  <a:lnTo>
                    <a:pt x="964526" y="347243"/>
                  </a:lnTo>
                  <a:lnTo>
                    <a:pt x="940892" y="349021"/>
                  </a:lnTo>
                  <a:lnTo>
                    <a:pt x="914946" y="347078"/>
                  </a:lnTo>
                  <a:lnTo>
                    <a:pt x="889203" y="341617"/>
                  </a:lnTo>
                  <a:lnTo>
                    <a:pt x="865200" y="333146"/>
                  </a:lnTo>
                  <a:lnTo>
                    <a:pt x="844473" y="322211"/>
                  </a:lnTo>
                  <a:lnTo>
                    <a:pt x="817664" y="379958"/>
                  </a:lnTo>
                  <a:lnTo>
                    <a:pt x="840714" y="391807"/>
                  </a:lnTo>
                  <a:lnTo>
                    <a:pt x="869797" y="401281"/>
                  </a:lnTo>
                  <a:lnTo>
                    <a:pt x="902855" y="407581"/>
                  </a:lnTo>
                  <a:lnTo>
                    <a:pt x="937793" y="409854"/>
                  </a:lnTo>
                  <a:lnTo>
                    <a:pt x="993267" y="403339"/>
                  </a:lnTo>
                  <a:lnTo>
                    <a:pt x="1034389" y="385114"/>
                  </a:lnTo>
                  <a:lnTo>
                    <a:pt x="1059954" y="357225"/>
                  </a:lnTo>
                  <a:lnTo>
                    <a:pt x="1068743" y="321691"/>
                  </a:lnTo>
                  <a:close/>
                </a:path>
                <a:path w="1388744" h="509904">
                  <a:moveTo>
                    <a:pt x="1388376" y="128371"/>
                  </a:moveTo>
                  <a:lnTo>
                    <a:pt x="1311059" y="128371"/>
                  </a:lnTo>
                  <a:lnTo>
                    <a:pt x="1232687" y="316534"/>
                  </a:lnTo>
                  <a:lnTo>
                    <a:pt x="1154836" y="128371"/>
                  </a:lnTo>
                  <a:lnTo>
                    <a:pt x="1071841" y="128371"/>
                  </a:lnTo>
                  <a:lnTo>
                    <a:pt x="1191958" y="407797"/>
                  </a:lnTo>
                  <a:lnTo>
                    <a:pt x="1190929" y="410362"/>
                  </a:lnTo>
                  <a:lnTo>
                    <a:pt x="1182395" y="426212"/>
                  </a:lnTo>
                  <a:lnTo>
                    <a:pt x="1172502" y="436918"/>
                  </a:lnTo>
                  <a:lnTo>
                    <a:pt x="1160475" y="443001"/>
                  </a:lnTo>
                  <a:lnTo>
                    <a:pt x="1145565" y="444906"/>
                  </a:lnTo>
                  <a:lnTo>
                    <a:pt x="1133475" y="443699"/>
                  </a:lnTo>
                  <a:lnTo>
                    <a:pt x="1121524" y="440207"/>
                  </a:lnTo>
                  <a:lnTo>
                    <a:pt x="1110259" y="434695"/>
                  </a:lnTo>
                  <a:lnTo>
                    <a:pt x="1100188" y="427380"/>
                  </a:lnTo>
                  <a:lnTo>
                    <a:pt x="1070813" y="484606"/>
                  </a:lnTo>
                  <a:lnTo>
                    <a:pt x="1086510" y="495300"/>
                  </a:lnTo>
                  <a:lnTo>
                    <a:pt x="1105611" y="503237"/>
                  </a:lnTo>
                  <a:lnTo>
                    <a:pt x="1126629" y="508177"/>
                  </a:lnTo>
                  <a:lnTo>
                    <a:pt x="1148143" y="509879"/>
                  </a:lnTo>
                  <a:lnTo>
                    <a:pt x="1183424" y="505688"/>
                  </a:lnTo>
                  <a:lnTo>
                    <a:pt x="1214323" y="491439"/>
                  </a:lnTo>
                  <a:lnTo>
                    <a:pt x="1240866" y="464629"/>
                  </a:lnTo>
                  <a:lnTo>
                    <a:pt x="1263103" y="422744"/>
                  </a:lnTo>
                  <a:lnTo>
                    <a:pt x="1388376" y="128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7">
              <a:extLst>
                <a:ext uri="{FF2B5EF4-FFF2-40B4-BE49-F238E27FC236}">
                  <a16:creationId xmlns:a16="http://schemas.microsoft.com/office/drawing/2014/main" id="{AF443535-FA8D-E780-650B-E0B50BA68AD7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665947" y="10560660"/>
              <a:ext cx="368980" cy="79414"/>
            </a:xfrm>
            <a:prstGeom prst="rect">
              <a:avLst/>
            </a:prstGeom>
          </p:spPr>
        </p:pic>
        <p:pic>
          <p:nvPicPr>
            <p:cNvPr id="35" name="object 8">
              <a:extLst>
                <a:ext uri="{FF2B5EF4-FFF2-40B4-BE49-F238E27FC236}">
                  <a16:creationId xmlns:a16="http://schemas.microsoft.com/office/drawing/2014/main" id="{5F1EEA64-0FEF-9A42-E3F3-5F1DC9FCD986}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057627" y="10561223"/>
              <a:ext cx="82761" cy="78290"/>
            </a:xfrm>
            <a:prstGeom prst="rect">
              <a:avLst/>
            </a:prstGeom>
          </p:spPr>
        </p:pic>
        <p:pic>
          <p:nvPicPr>
            <p:cNvPr id="36" name="object 9">
              <a:extLst>
                <a:ext uri="{FF2B5EF4-FFF2-40B4-BE49-F238E27FC236}">
                  <a16:creationId xmlns:a16="http://schemas.microsoft.com/office/drawing/2014/main" id="{62A07E9C-0BE2-7AC4-94FA-BA1A13438596}"/>
                </a:ext>
              </a:extLst>
            </p:cNvPr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160182" y="10560893"/>
              <a:ext cx="82992" cy="79180"/>
            </a:xfrm>
            <a:prstGeom prst="rect">
              <a:avLst/>
            </a:prstGeom>
          </p:spPr>
        </p:pic>
        <p:pic>
          <p:nvPicPr>
            <p:cNvPr id="37" name="object 10">
              <a:extLst>
                <a:ext uri="{FF2B5EF4-FFF2-40B4-BE49-F238E27FC236}">
                  <a16:creationId xmlns:a16="http://schemas.microsoft.com/office/drawing/2014/main" id="{951A7EE7-8986-3653-F07C-4F2A858EAB8D}"/>
                </a:ext>
              </a:extLst>
            </p:cNvPr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262860" y="10561223"/>
              <a:ext cx="247282" cy="78290"/>
            </a:xfrm>
            <a:prstGeom prst="rect">
              <a:avLst/>
            </a:prstGeom>
          </p:spPr>
        </p:pic>
        <p:pic>
          <p:nvPicPr>
            <p:cNvPr id="38" name="object 11">
              <a:extLst>
                <a:ext uri="{FF2B5EF4-FFF2-40B4-BE49-F238E27FC236}">
                  <a16:creationId xmlns:a16="http://schemas.microsoft.com/office/drawing/2014/main" id="{970DE03E-F009-AEB3-5D55-56345553D505}"/>
                </a:ext>
              </a:extLst>
            </p:cNvPr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529933" y="10560893"/>
              <a:ext cx="82992" cy="79180"/>
            </a:xfrm>
            <a:prstGeom prst="rect">
              <a:avLst/>
            </a:prstGeom>
          </p:spPr>
        </p:pic>
        <p:pic>
          <p:nvPicPr>
            <p:cNvPr id="39" name="object 12">
              <a:extLst>
                <a:ext uri="{FF2B5EF4-FFF2-40B4-BE49-F238E27FC236}">
                  <a16:creationId xmlns:a16="http://schemas.microsoft.com/office/drawing/2014/main" id="{C3736796-2150-C91E-CF0B-541F9CB2B128}"/>
                </a:ext>
              </a:extLst>
            </p:cNvPr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32606" y="10561224"/>
              <a:ext cx="64647" cy="78290"/>
            </a:xfrm>
            <a:prstGeom prst="rect">
              <a:avLst/>
            </a:prstGeom>
          </p:spPr>
        </p:pic>
        <p:sp>
          <p:nvSpPr>
            <p:cNvPr id="40" name="object 13">
              <a:extLst>
                <a:ext uri="{FF2B5EF4-FFF2-40B4-BE49-F238E27FC236}">
                  <a16:creationId xmlns:a16="http://schemas.microsoft.com/office/drawing/2014/main" id="{75CA2C37-59C2-D344-81E2-A59B89117F0C}"/>
                </a:ext>
              </a:extLst>
            </p:cNvPr>
            <p:cNvSpPr/>
            <p:nvPr/>
          </p:nvSpPr>
          <p:spPr>
            <a:xfrm>
              <a:off x="18719061" y="10561223"/>
              <a:ext cx="57785" cy="78740"/>
            </a:xfrm>
            <a:custGeom>
              <a:avLst/>
              <a:gdLst/>
              <a:ahLst/>
              <a:cxnLst/>
              <a:rect l="l" t="t" r="r" b="b"/>
              <a:pathLst>
                <a:path w="57784" h="78740">
                  <a:moveTo>
                    <a:pt x="55924" y="0"/>
                  </a:moveTo>
                  <a:lnTo>
                    <a:pt x="0" y="0"/>
                  </a:lnTo>
                  <a:lnTo>
                    <a:pt x="0" y="78290"/>
                  </a:lnTo>
                  <a:lnTo>
                    <a:pt x="57265" y="78290"/>
                  </a:lnTo>
                  <a:lnTo>
                    <a:pt x="57265" y="66437"/>
                  </a:lnTo>
                  <a:lnTo>
                    <a:pt x="13203" y="66437"/>
                  </a:lnTo>
                  <a:lnTo>
                    <a:pt x="13203" y="44846"/>
                  </a:lnTo>
                  <a:lnTo>
                    <a:pt x="51453" y="44846"/>
                  </a:lnTo>
                  <a:lnTo>
                    <a:pt x="51453" y="33108"/>
                  </a:lnTo>
                  <a:lnTo>
                    <a:pt x="13203" y="33108"/>
                  </a:lnTo>
                  <a:lnTo>
                    <a:pt x="13203" y="11853"/>
                  </a:lnTo>
                  <a:lnTo>
                    <a:pt x="55924" y="11853"/>
                  </a:lnTo>
                  <a:lnTo>
                    <a:pt x="55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4">
              <a:extLst>
                <a:ext uri="{FF2B5EF4-FFF2-40B4-BE49-F238E27FC236}">
                  <a16:creationId xmlns:a16="http://schemas.microsoft.com/office/drawing/2014/main" id="{630E7194-4C94-464E-E353-EF53DE150BC6}"/>
                </a:ext>
              </a:extLst>
            </p:cNvPr>
            <p:cNvPicPr/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798024" y="10561223"/>
              <a:ext cx="67893" cy="78290"/>
            </a:xfrm>
            <a:prstGeom prst="rect">
              <a:avLst/>
            </a:prstGeom>
          </p:spPr>
        </p:pic>
        <p:pic>
          <p:nvPicPr>
            <p:cNvPr id="42" name="object 15">
              <a:extLst>
                <a:ext uri="{FF2B5EF4-FFF2-40B4-BE49-F238E27FC236}">
                  <a16:creationId xmlns:a16="http://schemas.microsoft.com/office/drawing/2014/main" id="{C750DD86-2483-0DB8-5A80-F46CD0E4A9E0}"/>
                </a:ext>
              </a:extLst>
            </p:cNvPr>
            <p:cNvPicPr/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885712" y="10560893"/>
              <a:ext cx="150872" cy="79180"/>
            </a:xfrm>
            <a:prstGeom prst="rect">
              <a:avLst/>
            </a:prstGeom>
          </p:spPr>
        </p:pic>
        <p:sp>
          <p:nvSpPr>
            <p:cNvPr id="43" name="object 16">
              <a:extLst>
                <a:ext uri="{FF2B5EF4-FFF2-40B4-BE49-F238E27FC236}">
                  <a16:creationId xmlns:a16="http://schemas.microsoft.com/office/drawing/2014/main" id="{427A077E-FCB5-BE35-4D73-A3BECE4F3620}"/>
                </a:ext>
              </a:extLst>
            </p:cNvPr>
            <p:cNvSpPr/>
            <p:nvPr/>
          </p:nvSpPr>
          <p:spPr>
            <a:xfrm>
              <a:off x="17818403" y="8324356"/>
              <a:ext cx="1059815" cy="1485265"/>
            </a:xfrm>
            <a:custGeom>
              <a:avLst/>
              <a:gdLst/>
              <a:ahLst/>
              <a:cxnLst/>
              <a:rect l="l" t="t" r="r" b="b"/>
              <a:pathLst>
                <a:path w="1059815" h="1485265">
                  <a:moveTo>
                    <a:pt x="1059391" y="0"/>
                  </a:moveTo>
                  <a:lnTo>
                    <a:pt x="847513" y="0"/>
                  </a:lnTo>
                  <a:lnTo>
                    <a:pt x="847513" y="211878"/>
                  </a:lnTo>
                  <a:lnTo>
                    <a:pt x="635635" y="211878"/>
                  </a:lnTo>
                  <a:lnTo>
                    <a:pt x="635635" y="0"/>
                  </a:lnTo>
                  <a:lnTo>
                    <a:pt x="423756" y="0"/>
                  </a:lnTo>
                  <a:lnTo>
                    <a:pt x="423756" y="211878"/>
                  </a:lnTo>
                  <a:lnTo>
                    <a:pt x="211878" y="211878"/>
                  </a:lnTo>
                  <a:lnTo>
                    <a:pt x="211878" y="0"/>
                  </a:lnTo>
                  <a:lnTo>
                    <a:pt x="0" y="0"/>
                  </a:lnTo>
                  <a:lnTo>
                    <a:pt x="0" y="555051"/>
                  </a:lnTo>
                  <a:lnTo>
                    <a:pt x="77495" y="555051"/>
                  </a:lnTo>
                  <a:lnTo>
                    <a:pt x="560003" y="1485211"/>
                  </a:lnTo>
                  <a:lnTo>
                    <a:pt x="609161" y="1480134"/>
                  </a:lnTo>
                  <a:lnTo>
                    <a:pt x="656875" y="1470658"/>
                  </a:lnTo>
                  <a:lnTo>
                    <a:pt x="702948" y="1457006"/>
                  </a:lnTo>
                  <a:lnTo>
                    <a:pt x="747181" y="1439401"/>
                  </a:lnTo>
                  <a:lnTo>
                    <a:pt x="288441" y="555051"/>
                  </a:lnTo>
                  <a:lnTo>
                    <a:pt x="463713" y="555051"/>
                  </a:lnTo>
                  <a:lnTo>
                    <a:pt x="878591" y="1354827"/>
                  </a:lnTo>
                  <a:lnTo>
                    <a:pt x="915857" y="1318819"/>
                  </a:lnTo>
                  <a:lnTo>
                    <a:pt x="949471" y="1279344"/>
                  </a:lnTo>
                  <a:lnTo>
                    <a:pt x="979145" y="1236675"/>
                  </a:lnTo>
                  <a:lnTo>
                    <a:pt x="1004597" y="1191084"/>
                  </a:lnTo>
                  <a:lnTo>
                    <a:pt x="674660" y="555051"/>
                  </a:lnTo>
                  <a:lnTo>
                    <a:pt x="1059245" y="555051"/>
                  </a:lnTo>
                  <a:lnTo>
                    <a:pt x="10593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0D9E2B06-E3DF-4A4E-AD0A-FC81225185D0}"/>
              </a:ext>
            </a:extLst>
          </p:cNvPr>
          <p:cNvGrpSpPr/>
          <p:nvPr/>
        </p:nvGrpSpPr>
        <p:grpSpPr>
          <a:xfrm>
            <a:off x="999924" y="9700745"/>
            <a:ext cx="4436110" cy="964703"/>
            <a:chOff x="999924" y="9700745"/>
            <a:chExt cx="4436110" cy="964703"/>
          </a:xfrm>
        </p:grpSpPr>
        <p:sp>
          <p:nvSpPr>
            <p:cNvPr id="45" name="object 22">
              <a:extLst>
                <a:ext uri="{FF2B5EF4-FFF2-40B4-BE49-F238E27FC236}">
                  <a16:creationId xmlns:a16="http://schemas.microsoft.com/office/drawing/2014/main" id="{C54EBC76-B476-4E53-917B-B57ACCED2EB6}"/>
                </a:ext>
              </a:extLst>
            </p:cNvPr>
            <p:cNvSpPr txBox="1"/>
            <p:nvPr/>
          </p:nvSpPr>
          <p:spPr>
            <a:xfrm>
              <a:off x="999924" y="9700745"/>
              <a:ext cx="4436110" cy="374015"/>
            </a:xfrm>
            <a:prstGeom prst="rect">
              <a:avLst/>
            </a:prstGeom>
          </p:spPr>
          <p:txBody>
            <a:bodyPr vert="horz" wrap="square" lIns="0" tIns="381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300"/>
                </a:spcBef>
              </a:pPr>
              <a:r>
                <a:rPr sz="2000" b="1" spc="-10" dirty="0">
                  <a:solidFill>
                    <a:srgbClr val="FFFFFF"/>
                  </a:solidFill>
                  <a:latin typeface="Montserrat"/>
                  <a:cs typeface="Montserrat"/>
                </a:rPr>
                <a:t>SOISY-</a:t>
              </a:r>
              <a:r>
                <a:rPr sz="2000" b="1" dirty="0">
                  <a:solidFill>
                    <a:srgbClr val="FFFFFF"/>
                  </a:solidFill>
                  <a:latin typeface="Montserrat"/>
                  <a:cs typeface="Montserrat"/>
                </a:rPr>
                <a:t>SOUS-</a:t>
              </a:r>
              <a:r>
                <a:rPr sz="2000" b="1" spc="-10" dirty="0">
                  <a:solidFill>
                    <a:srgbClr val="FFFFFF"/>
                  </a:solidFill>
                  <a:latin typeface="Montserrat"/>
                  <a:cs typeface="Montserrat"/>
                </a:rPr>
                <a:t>MONTMORENCY.FR</a:t>
              </a:r>
              <a:endParaRPr sz="2000" dirty="0">
                <a:latin typeface="Montserrat"/>
                <a:cs typeface="Montserrat"/>
              </a:endParaRPr>
            </a:p>
          </p:txBody>
        </p:sp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4F3082FC-33A5-428F-9F3F-CF3A7D080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5492" y="10126506"/>
              <a:ext cx="516465" cy="516465"/>
            </a:xfrm>
            <a:prstGeom prst="rect">
              <a:avLst/>
            </a:prstGeom>
          </p:spPr>
        </p:pic>
        <p:pic>
          <p:nvPicPr>
            <p:cNvPr id="47" name="Image 46">
              <a:extLst>
                <a:ext uri="{FF2B5EF4-FFF2-40B4-BE49-F238E27FC236}">
                  <a16:creationId xmlns:a16="http://schemas.microsoft.com/office/drawing/2014/main" id="{9C3FD62C-3608-40B6-A72E-F3A980255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831" y="10126506"/>
              <a:ext cx="516466" cy="516466"/>
            </a:xfrm>
            <a:prstGeom prst="rect">
              <a:avLst/>
            </a:prstGeom>
          </p:spPr>
        </p:pic>
        <p:pic>
          <p:nvPicPr>
            <p:cNvPr id="48" name="Image 47">
              <a:extLst>
                <a:ext uri="{FF2B5EF4-FFF2-40B4-BE49-F238E27FC236}">
                  <a16:creationId xmlns:a16="http://schemas.microsoft.com/office/drawing/2014/main" id="{3F053F0C-259E-421F-868C-C4443FBA1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3060" y="10114136"/>
              <a:ext cx="551312" cy="5513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76053-7225-3DDC-EADB-AB825BC1A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5">
            <a:extLst>
              <a:ext uri="{FF2B5EF4-FFF2-40B4-BE49-F238E27FC236}">
                <a16:creationId xmlns:a16="http://schemas.microsoft.com/office/drawing/2014/main" id="{BC00BC29-B3AB-DFEA-6EEE-B9239722967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" name="object 24">
            <a:extLst>
              <a:ext uri="{FF2B5EF4-FFF2-40B4-BE49-F238E27FC236}">
                <a16:creationId xmlns:a16="http://schemas.microsoft.com/office/drawing/2014/main" id="{DA43B2B3-A892-4638-5EC8-B854A571620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LES DEPENSES REELLES DE FONCTIONNEMENT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FD2E1BA7-9C10-9D6F-271F-EF83774DD1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6290327"/>
              </p:ext>
            </p:extLst>
          </p:nvPr>
        </p:nvGraphicFramePr>
        <p:xfrm>
          <a:off x="570418" y="1387475"/>
          <a:ext cx="5057875" cy="596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936AAD9A-1AD9-6562-D16D-54F82E6426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5232997"/>
              </p:ext>
            </p:extLst>
          </p:nvPr>
        </p:nvGraphicFramePr>
        <p:xfrm>
          <a:off x="5529885" y="1272000"/>
          <a:ext cx="14574214" cy="9618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e 2">
            <a:extLst>
              <a:ext uri="{FF2B5EF4-FFF2-40B4-BE49-F238E27FC236}">
                <a16:creationId xmlns:a16="http://schemas.microsoft.com/office/drawing/2014/main" id="{DC01B384-779F-396E-583E-491121B9C02C}"/>
              </a:ext>
            </a:extLst>
          </p:cNvPr>
          <p:cNvGrpSpPr/>
          <p:nvPr/>
        </p:nvGrpSpPr>
        <p:grpSpPr>
          <a:xfrm>
            <a:off x="18891250" y="9864967"/>
            <a:ext cx="625475" cy="1043673"/>
            <a:chOff x="18638177" y="9771071"/>
            <a:chExt cx="625475" cy="1043673"/>
          </a:xfrm>
        </p:grpSpPr>
        <p:grpSp>
          <p:nvGrpSpPr>
            <p:cNvPr id="13" name="object 25">
              <a:extLst>
                <a:ext uri="{FF2B5EF4-FFF2-40B4-BE49-F238E27FC236}">
                  <a16:creationId xmlns:a16="http://schemas.microsoft.com/office/drawing/2014/main" id="{B7F30C66-00EB-99AE-0DA3-16CC744DA621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18" name="object 26">
                <a:extLst>
                  <a:ext uri="{FF2B5EF4-FFF2-40B4-BE49-F238E27FC236}">
                    <a16:creationId xmlns:a16="http://schemas.microsoft.com/office/drawing/2014/main" id="{25BAB2C2-A0FC-0517-3F2B-750D639DF1BB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27">
                <a:extLst>
                  <a:ext uri="{FF2B5EF4-FFF2-40B4-BE49-F238E27FC236}">
                    <a16:creationId xmlns:a16="http://schemas.microsoft.com/office/drawing/2014/main" id="{70CD96A4-BFC3-619F-9F26-7B01A09503BC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28">
                <a:extLst>
                  <a:ext uri="{FF2B5EF4-FFF2-40B4-BE49-F238E27FC236}">
                    <a16:creationId xmlns:a16="http://schemas.microsoft.com/office/drawing/2014/main" id="{B4B0A05E-02F3-6DA8-908E-D3F23FD055F3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4" name="object 29">
              <a:extLst>
                <a:ext uri="{FF2B5EF4-FFF2-40B4-BE49-F238E27FC236}">
                  <a16:creationId xmlns:a16="http://schemas.microsoft.com/office/drawing/2014/main" id="{8D2962F6-C4BF-913B-CEC8-00BBEE658A04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15" name="object 30">
                <a:extLst>
                  <a:ext uri="{FF2B5EF4-FFF2-40B4-BE49-F238E27FC236}">
                    <a16:creationId xmlns:a16="http://schemas.microsoft.com/office/drawing/2014/main" id="{364A3C9E-A5B1-80AE-19AC-6C68F1A8D71E}"/>
                  </a:ext>
                </a:extLst>
              </p:cNvPr>
              <p:cNvPicPr/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16" name="object 31">
                <a:extLst>
                  <a:ext uri="{FF2B5EF4-FFF2-40B4-BE49-F238E27FC236}">
                    <a16:creationId xmlns:a16="http://schemas.microsoft.com/office/drawing/2014/main" id="{91D85EE9-80DB-305A-76D5-E390AAE5A0A2}"/>
                  </a:ext>
                </a:extLst>
              </p:cNvPr>
              <p:cNvPicPr/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17" name="object 32">
                <a:extLst>
                  <a:ext uri="{FF2B5EF4-FFF2-40B4-BE49-F238E27FC236}">
                    <a16:creationId xmlns:a16="http://schemas.microsoft.com/office/drawing/2014/main" id="{82913C72-E782-597F-308D-658E19DE733E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pic>
        <p:nvPicPr>
          <p:cNvPr id="8" name="Image 7">
            <a:extLst>
              <a:ext uri="{FF2B5EF4-FFF2-40B4-BE49-F238E27FC236}">
                <a16:creationId xmlns:a16="http://schemas.microsoft.com/office/drawing/2014/main" id="{8903FF2E-9921-0C3E-E802-B184681E85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0310" y="7157870"/>
            <a:ext cx="4961861" cy="334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07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10" y="377190"/>
            <a:ext cx="19350355" cy="10554970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6028" y="1005210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77B8A82-356D-FF90-8536-A9B28C9BEB2C}"/>
              </a:ext>
            </a:extLst>
          </p:cNvPr>
          <p:cNvGrpSpPr/>
          <p:nvPr/>
        </p:nvGrpSpPr>
        <p:grpSpPr>
          <a:xfrm>
            <a:off x="18638177" y="9771081"/>
            <a:ext cx="625475" cy="1043663"/>
            <a:chOff x="18638177" y="9771081"/>
            <a:chExt cx="625475" cy="1043663"/>
          </a:xfrm>
        </p:grpSpPr>
        <p:grpSp>
          <p:nvGrpSpPr>
            <p:cNvPr id="26" name="object 26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27" name="object 27"/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28" name="object 28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29" name="object 29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0" name="object 30"/>
            <p:cNvSpPr/>
            <p:nvPr/>
          </p:nvSpPr>
          <p:spPr>
            <a:xfrm>
              <a:off x="18712270" y="9771081"/>
              <a:ext cx="477520" cy="669290"/>
            </a:xfrm>
            <a:custGeom>
              <a:avLst/>
              <a:gdLst/>
              <a:ahLst/>
              <a:cxnLst/>
              <a:rect l="l" t="t" r="r" b="b"/>
              <a:pathLst>
                <a:path w="477519" h="669290">
                  <a:moveTo>
                    <a:pt x="168008" y="658812"/>
                  </a:moveTo>
                  <a:lnTo>
                    <a:pt x="11595" y="357289"/>
                  </a:lnTo>
                  <a:lnTo>
                    <a:pt x="0" y="334924"/>
                  </a:lnTo>
                  <a:lnTo>
                    <a:pt x="0" y="430834"/>
                  </a:lnTo>
                  <a:lnTo>
                    <a:pt x="5689" y="482854"/>
                  </a:lnTo>
                  <a:lnTo>
                    <a:pt x="21932" y="530898"/>
                  </a:lnTo>
                  <a:lnTo>
                    <a:pt x="47510" y="573735"/>
                  </a:lnTo>
                  <a:lnTo>
                    <a:pt x="81203" y="610146"/>
                  </a:lnTo>
                  <a:lnTo>
                    <a:pt x="121767" y="638911"/>
                  </a:lnTo>
                  <a:lnTo>
                    <a:pt x="168008" y="658812"/>
                  </a:lnTo>
                  <a:close/>
                </a:path>
                <a:path w="477519" h="669290">
                  <a:moveTo>
                    <a:pt x="477202" y="0"/>
                  </a:moveTo>
                  <a:lnTo>
                    <a:pt x="381762" y="0"/>
                  </a:lnTo>
                  <a:lnTo>
                    <a:pt x="381762" y="95440"/>
                  </a:lnTo>
                  <a:lnTo>
                    <a:pt x="286321" y="95440"/>
                  </a:lnTo>
                  <a:lnTo>
                    <a:pt x="286321" y="0"/>
                  </a:lnTo>
                  <a:lnTo>
                    <a:pt x="190881" y="0"/>
                  </a:lnTo>
                  <a:lnTo>
                    <a:pt x="190881" y="95440"/>
                  </a:lnTo>
                  <a:lnTo>
                    <a:pt x="95440" y="95440"/>
                  </a:lnTo>
                  <a:lnTo>
                    <a:pt x="95440" y="0"/>
                  </a:lnTo>
                  <a:lnTo>
                    <a:pt x="0" y="0"/>
                  </a:lnTo>
                  <a:lnTo>
                    <a:pt x="0" y="250024"/>
                  </a:lnTo>
                  <a:lnTo>
                    <a:pt x="34899" y="250024"/>
                  </a:lnTo>
                  <a:lnTo>
                    <a:pt x="252247" y="669023"/>
                  </a:lnTo>
                  <a:lnTo>
                    <a:pt x="274396" y="666737"/>
                  </a:lnTo>
                  <a:lnTo>
                    <a:pt x="295897" y="662470"/>
                  </a:lnTo>
                  <a:lnTo>
                    <a:pt x="316649" y="656310"/>
                  </a:lnTo>
                  <a:lnTo>
                    <a:pt x="336575" y="648385"/>
                  </a:lnTo>
                  <a:lnTo>
                    <a:pt x="129933" y="250024"/>
                  </a:lnTo>
                  <a:lnTo>
                    <a:pt x="208876" y="250024"/>
                  </a:lnTo>
                  <a:lnTo>
                    <a:pt x="395770" y="610285"/>
                  </a:lnTo>
                  <a:lnTo>
                    <a:pt x="412546" y="594067"/>
                  </a:lnTo>
                  <a:lnTo>
                    <a:pt x="427697" y="576287"/>
                  </a:lnTo>
                  <a:lnTo>
                    <a:pt x="441058" y="557060"/>
                  </a:lnTo>
                  <a:lnTo>
                    <a:pt x="452526" y="536524"/>
                  </a:lnTo>
                  <a:lnTo>
                    <a:pt x="303898" y="250024"/>
                  </a:lnTo>
                  <a:lnTo>
                    <a:pt x="382790" y="250024"/>
                  </a:lnTo>
                  <a:lnTo>
                    <a:pt x="477113" y="431863"/>
                  </a:lnTo>
                  <a:lnTo>
                    <a:pt x="477151" y="250024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2A399FF7-1AAC-43B4-A657-0660FC7C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20391AE1-5FF4-49E9-8CBB-6B641502F029}"/>
              </a:ext>
            </a:extLst>
          </p:cNvPr>
          <p:cNvSpPr txBox="1">
            <a:spLocks/>
          </p:cNvSpPr>
          <p:nvPr/>
        </p:nvSpPr>
        <p:spPr>
          <a:xfrm>
            <a:off x="2531726" y="3551603"/>
            <a:ext cx="15064124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spc="-20" dirty="0">
                <a:solidFill>
                  <a:schemeClr val="bg1"/>
                </a:solidFill>
              </a:rPr>
              <a:t>SECTION D’INVESTISSEMENT</a:t>
            </a:r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6541A4CF-86E2-BDC1-E21E-6CE95F265743}"/>
              </a:ext>
            </a:extLst>
          </p:cNvPr>
          <p:cNvSpPr txBox="1">
            <a:spLocks/>
          </p:cNvSpPr>
          <p:nvPr/>
        </p:nvSpPr>
        <p:spPr>
          <a:xfrm>
            <a:off x="5632450" y="10552090"/>
            <a:ext cx="46239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3486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>
            <a:extLst>
              <a:ext uri="{FF2B5EF4-FFF2-40B4-BE49-F238E27FC236}">
                <a16:creationId xmlns:a16="http://schemas.microsoft.com/office/drawing/2014/main" id="{86FAA8BE-B19B-6B46-A17D-159A71BD34BD}"/>
              </a:ext>
            </a:extLst>
          </p:cNvPr>
          <p:cNvGrpSpPr/>
          <p:nvPr/>
        </p:nvGrpSpPr>
        <p:grpSpPr>
          <a:xfrm>
            <a:off x="18638177" y="9771071"/>
            <a:ext cx="625475" cy="1043673"/>
            <a:chOff x="18638177" y="9771071"/>
            <a:chExt cx="625475" cy="1043673"/>
          </a:xfrm>
        </p:grpSpPr>
        <p:grpSp>
          <p:nvGrpSpPr>
            <p:cNvPr id="25" name="object 25"/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29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30" name="object 30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1" name="object 31"/>
              <p:cNvPicPr/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2" name="object 32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1" name="object 24">
            <a:extLst>
              <a:ext uri="{FF2B5EF4-FFF2-40B4-BE49-F238E27FC236}">
                <a16:creationId xmlns:a16="http://schemas.microsoft.com/office/drawing/2014/main" id="{D123A80F-3D94-F0B4-C07F-4B8A0F7E824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NOS AXES PRINCIPAUX POUR 2025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10395F8-0760-6AAB-0AD0-BE5343DAAD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997" y="1373887"/>
            <a:ext cx="1981200" cy="192176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4DAD2B7-CFFA-3586-A9AE-D52BFBDDD702}"/>
              </a:ext>
            </a:extLst>
          </p:cNvPr>
          <p:cNvSpPr/>
          <p:nvPr/>
        </p:nvSpPr>
        <p:spPr>
          <a:xfrm>
            <a:off x="1574692" y="3239760"/>
            <a:ext cx="4762500" cy="56546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ESPACE CULTUREL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2D09EED-DB88-6D82-DFFF-28C51B3258EA}"/>
              </a:ext>
            </a:extLst>
          </p:cNvPr>
          <p:cNvSpPr txBox="1"/>
          <p:nvPr/>
        </p:nvSpPr>
        <p:spPr>
          <a:xfrm>
            <a:off x="1574692" y="3805227"/>
            <a:ext cx="4762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dirty="0">
                <a:solidFill>
                  <a:schemeClr val="tx2"/>
                </a:solidFill>
              </a:rPr>
              <a:t>Fin travaux</a:t>
            </a:r>
          </a:p>
          <a:p>
            <a:pPr algn="l"/>
            <a:endParaRPr lang="fr-FR" sz="600" b="1" dirty="0">
              <a:solidFill>
                <a:schemeClr val="tx2"/>
              </a:solidFill>
            </a:endParaRPr>
          </a:p>
        </p:txBody>
      </p:sp>
      <p:sp>
        <p:nvSpPr>
          <p:cNvPr id="22" name="Flèche : angle droit à deux pointes 21">
            <a:extLst>
              <a:ext uri="{FF2B5EF4-FFF2-40B4-BE49-F238E27FC236}">
                <a16:creationId xmlns:a16="http://schemas.microsoft.com/office/drawing/2014/main" id="{788B8491-9450-FAF5-B73B-6A2F402332F4}"/>
              </a:ext>
            </a:extLst>
          </p:cNvPr>
          <p:cNvSpPr/>
          <p:nvPr/>
        </p:nvSpPr>
        <p:spPr>
          <a:xfrm rot="5400000">
            <a:off x="2014434" y="4364162"/>
            <a:ext cx="454019" cy="819151"/>
          </a:xfrm>
          <a:prstGeom prst="leftUp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32AD188-7CBA-61BB-B40E-1E11298BFB27}"/>
              </a:ext>
            </a:extLst>
          </p:cNvPr>
          <p:cNvSpPr txBox="1"/>
          <p:nvPr/>
        </p:nvSpPr>
        <p:spPr>
          <a:xfrm>
            <a:off x="2670901" y="4523693"/>
            <a:ext cx="59867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/>
                </a:solidFill>
              </a:rPr>
              <a:t>Subventions restantes (notifiées)</a:t>
            </a:r>
          </a:p>
          <a:p>
            <a:pPr algn="ctr"/>
            <a:r>
              <a:rPr lang="fr-FR" sz="2800" b="1" dirty="0">
                <a:solidFill>
                  <a:schemeClr val="accent5"/>
                </a:solidFill>
              </a:rPr>
              <a:t>2,3M€ 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0A7176EE-B933-63CA-F5ED-EF890D894E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0838" y="1453288"/>
            <a:ext cx="2492695" cy="1869521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A61EBB6A-ED91-3EBF-7DC7-FAE9767E7C4E}"/>
              </a:ext>
            </a:extLst>
          </p:cNvPr>
          <p:cNvSpPr/>
          <p:nvPr/>
        </p:nvSpPr>
        <p:spPr>
          <a:xfrm>
            <a:off x="12174731" y="3338098"/>
            <a:ext cx="6957708" cy="56546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Acquisition terrains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B05883F-FC25-9A20-36F3-084395F89D4E}"/>
              </a:ext>
            </a:extLst>
          </p:cNvPr>
          <p:cNvSpPr txBox="1"/>
          <p:nvPr/>
        </p:nvSpPr>
        <p:spPr>
          <a:xfrm>
            <a:off x="12164633" y="3886354"/>
            <a:ext cx="69577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dirty="0">
                <a:solidFill>
                  <a:schemeClr val="tx2"/>
                </a:solidFill>
              </a:rPr>
              <a:t>31 rue de Montmorency :</a:t>
            </a:r>
            <a:r>
              <a:rPr lang="fr-FR" sz="3600" b="1" dirty="0">
                <a:solidFill>
                  <a:schemeClr val="tx2"/>
                </a:solidFill>
              </a:rPr>
              <a:t> 924K€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22/24 rue de Montmorency : </a:t>
            </a:r>
            <a:r>
              <a:rPr lang="fr-FR" sz="3600" b="1" dirty="0">
                <a:solidFill>
                  <a:schemeClr val="tx2"/>
                </a:solidFill>
              </a:rPr>
              <a:t>2M€</a:t>
            </a:r>
          </a:p>
          <a:p>
            <a:pPr algn="l"/>
            <a:endParaRPr lang="fr-FR" sz="600" b="1" dirty="0">
              <a:solidFill>
                <a:schemeClr val="tx2"/>
              </a:solidFill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C707104B-183A-D40D-0266-79DBC417E7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67769" y="4969354"/>
            <a:ext cx="1911311" cy="1741926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BB6137FD-892D-A220-4DDF-EBBF73CD6BA4}"/>
              </a:ext>
            </a:extLst>
          </p:cNvPr>
          <p:cNvSpPr/>
          <p:nvPr/>
        </p:nvSpPr>
        <p:spPr>
          <a:xfrm>
            <a:off x="3956050" y="6726568"/>
            <a:ext cx="11334750" cy="565467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VOIRIE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9002CD63-DC34-4A2B-6D31-FFFA2809D92C}"/>
              </a:ext>
            </a:extLst>
          </p:cNvPr>
          <p:cNvSpPr txBox="1"/>
          <p:nvPr/>
        </p:nvSpPr>
        <p:spPr>
          <a:xfrm>
            <a:off x="3955942" y="7263819"/>
            <a:ext cx="113347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dirty="0">
                <a:solidFill>
                  <a:schemeClr val="tx2"/>
                </a:solidFill>
              </a:rPr>
              <a:t>Enfouissement + Voirie </a:t>
            </a:r>
            <a:r>
              <a:rPr lang="fr-FR" sz="3600" dirty="0" err="1">
                <a:solidFill>
                  <a:schemeClr val="tx2"/>
                </a:solidFill>
              </a:rPr>
              <a:t>J.Jaures</a:t>
            </a:r>
            <a:r>
              <a:rPr lang="fr-FR" sz="3600" dirty="0">
                <a:solidFill>
                  <a:schemeClr val="tx2"/>
                </a:solidFill>
              </a:rPr>
              <a:t> : </a:t>
            </a:r>
            <a:r>
              <a:rPr lang="fr-FR" sz="3600" b="1" dirty="0">
                <a:solidFill>
                  <a:schemeClr val="tx2"/>
                </a:solidFill>
              </a:rPr>
              <a:t>1,25M€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Enfouissement + Voirie – Quartier petit Lac : </a:t>
            </a:r>
            <a:r>
              <a:rPr lang="fr-FR" sz="3600" b="1" dirty="0">
                <a:solidFill>
                  <a:schemeClr val="tx2"/>
                </a:solidFill>
              </a:rPr>
              <a:t>500K€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Piste cyclable Espace culturel- Gare : </a:t>
            </a:r>
            <a:r>
              <a:rPr lang="fr-FR" sz="3600" b="1" dirty="0">
                <a:solidFill>
                  <a:schemeClr val="tx2"/>
                </a:solidFill>
              </a:rPr>
              <a:t>450K€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Réfection chemin du regard/ rue des </a:t>
            </a:r>
            <a:r>
              <a:rPr lang="fr-FR" sz="3600" dirty="0" err="1">
                <a:solidFill>
                  <a:schemeClr val="tx2"/>
                </a:solidFill>
              </a:rPr>
              <a:t>Molléons</a:t>
            </a:r>
            <a:r>
              <a:rPr lang="fr-FR" sz="3600" dirty="0">
                <a:solidFill>
                  <a:schemeClr val="tx2"/>
                </a:solidFill>
              </a:rPr>
              <a:t> : </a:t>
            </a:r>
            <a:r>
              <a:rPr lang="fr-FR" sz="3600" b="1" dirty="0">
                <a:solidFill>
                  <a:schemeClr val="tx2"/>
                </a:solidFill>
              </a:rPr>
              <a:t>280K€</a:t>
            </a:r>
          </a:p>
          <a:p>
            <a:pPr algn="l"/>
            <a:endParaRPr lang="fr-FR" sz="600" b="1" dirty="0">
              <a:solidFill>
                <a:schemeClr val="tx2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BD2C8F4-D284-54F7-3A3E-18767BEAF5F8}"/>
              </a:ext>
            </a:extLst>
          </p:cNvPr>
          <p:cNvSpPr/>
          <p:nvPr/>
        </p:nvSpPr>
        <p:spPr>
          <a:xfrm>
            <a:off x="4358686" y="1953318"/>
            <a:ext cx="1978505" cy="1290097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4 M€</a:t>
            </a: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35D91E04-F91F-7D4A-7E48-CC4025BB4CE0}"/>
              </a:ext>
            </a:extLst>
          </p:cNvPr>
          <p:cNvSpPr/>
          <p:nvPr/>
        </p:nvSpPr>
        <p:spPr>
          <a:xfrm>
            <a:off x="17227441" y="2046718"/>
            <a:ext cx="1904998" cy="1290097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3 M€</a:t>
            </a: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7EB6EAAC-078B-67A7-1BFF-84F594CD26AF}"/>
              </a:ext>
            </a:extLst>
          </p:cNvPr>
          <p:cNvSpPr/>
          <p:nvPr/>
        </p:nvSpPr>
        <p:spPr>
          <a:xfrm>
            <a:off x="13102744" y="5433905"/>
            <a:ext cx="2188056" cy="1290097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3,2 M€</a:t>
            </a:r>
          </a:p>
        </p:txBody>
      </p:sp>
      <p:sp>
        <p:nvSpPr>
          <p:cNvPr id="45" name="Flèche : angle droit à deux pointes 44">
            <a:extLst>
              <a:ext uri="{FF2B5EF4-FFF2-40B4-BE49-F238E27FC236}">
                <a16:creationId xmlns:a16="http://schemas.microsoft.com/office/drawing/2014/main" id="{E22D14A0-428A-DEB5-0812-F423968FCB4D}"/>
              </a:ext>
            </a:extLst>
          </p:cNvPr>
          <p:cNvSpPr/>
          <p:nvPr/>
        </p:nvSpPr>
        <p:spPr>
          <a:xfrm rot="5400000">
            <a:off x="4538913" y="9490629"/>
            <a:ext cx="454019" cy="819151"/>
          </a:xfrm>
          <a:prstGeom prst="leftUp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39CEE9A-C4B2-62E4-2CD6-162454B85627}"/>
              </a:ext>
            </a:extLst>
          </p:cNvPr>
          <p:cNvSpPr txBox="1"/>
          <p:nvPr/>
        </p:nvSpPr>
        <p:spPr>
          <a:xfrm>
            <a:off x="5301320" y="9741421"/>
            <a:ext cx="5824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/>
                </a:solidFill>
              </a:rPr>
              <a:t>Subventions restantes(notifiées)</a:t>
            </a:r>
          </a:p>
          <a:p>
            <a:pPr algn="ctr"/>
            <a:r>
              <a:rPr lang="fr-FR" sz="2800" b="1" dirty="0">
                <a:solidFill>
                  <a:schemeClr val="accent5"/>
                </a:solidFill>
              </a:rPr>
              <a:t>220 K€ 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DDDB4E8-890E-84D7-EA72-701AC325DD01}"/>
              </a:ext>
            </a:extLst>
          </p:cNvPr>
          <p:cNvSpPr txBox="1"/>
          <p:nvPr/>
        </p:nvSpPr>
        <p:spPr>
          <a:xfrm>
            <a:off x="11393437" y="9741420"/>
            <a:ext cx="4406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/>
                </a:solidFill>
              </a:rPr>
              <a:t>Subventions possibles</a:t>
            </a:r>
          </a:p>
          <a:p>
            <a:pPr algn="ctr"/>
            <a:r>
              <a:rPr lang="fr-FR" sz="2800" b="1" dirty="0">
                <a:solidFill>
                  <a:schemeClr val="accent5"/>
                </a:solidFill>
              </a:rPr>
              <a:t>600 K€ </a:t>
            </a:r>
          </a:p>
        </p:txBody>
      </p:sp>
      <p:sp>
        <p:nvSpPr>
          <p:cNvPr id="2" name="Espace réservé du pied de page 5">
            <a:extLst>
              <a:ext uri="{FF2B5EF4-FFF2-40B4-BE49-F238E27FC236}">
                <a16:creationId xmlns:a16="http://schemas.microsoft.com/office/drawing/2014/main" id="{CE4F32E4-8E38-4970-0EA3-D00EA087025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35393" y="10642640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726541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E3C3A05-282E-27A5-4D1C-0E78004B0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>
            <a:extLst>
              <a:ext uri="{FF2B5EF4-FFF2-40B4-BE49-F238E27FC236}">
                <a16:creationId xmlns:a16="http://schemas.microsoft.com/office/drawing/2014/main" id="{19896AA3-1B73-D3E3-0884-03093B6A5D3D}"/>
              </a:ext>
            </a:extLst>
          </p:cNvPr>
          <p:cNvGrpSpPr/>
          <p:nvPr/>
        </p:nvGrpSpPr>
        <p:grpSpPr>
          <a:xfrm>
            <a:off x="18638177" y="9771071"/>
            <a:ext cx="625475" cy="1043673"/>
            <a:chOff x="18638177" y="9771071"/>
            <a:chExt cx="625475" cy="1043673"/>
          </a:xfrm>
        </p:grpSpPr>
        <p:grpSp>
          <p:nvGrpSpPr>
            <p:cNvPr id="25" name="object 25">
              <a:extLst>
                <a:ext uri="{FF2B5EF4-FFF2-40B4-BE49-F238E27FC236}">
                  <a16:creationId xmlns:a16="http://schemas.microsoft.com/office/drawing/2014/main" id="{E554060C-9217-A804-568C-0A9AC990F048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26" name="object 26">
                <a:extLst>
                  <a:ext uri="{FF2B5EF4-FFF2-40B4-BE49-F238E27FC236}">
                    <a16:creationId xmlns:a16="http://schemas.microsoft.com/office/drawing/2014/main" id="{D67C0D9B-4EF3-7CE4-7017-4D9965C0C8C0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>
                <a:extLst>
                  <a:ext uri="{FF2B5EF4-FFF2-40B4-BE49-F238E27FC236}">
                    <a16:creationId xmlns:a16="http://schemas.microsoft.com/office/drawing/2014/main" id="{181C4A9A-83A1-90D6-B58B-AC7367FD9A25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>
                <a:extLst>
                  <a:ext uri="{FF2B5EF4-FFF2-40B4-BE49-F238E27FC236}">
                    <a16:creationId xmlns:a16="http://schemas.microsoft.com/office/drawing/2014/main" id="{BDA5620A-D0DC-DFBA-ACF9-D73DDC51688F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29">
              <a:extLst>
                <a:ext uri="{FF2B5EF4-FFF2-40B4-BE49-F238E27FC236}">
                  <a16:creationId xmlns:a16="http://schemas.microsoft.com/office/drawing/2014/main" id="{81ECF9CF-C23A-6088-F225-74FA1ADAAFA1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30" name="object 30">
                <a:extLst>
                  <a:ext uri="{FF2B5EF4-FFF2-40B4-BE49-F238E27FC236}">
                    <a16:creationId xmlns:a16="http://schemas.microsoft.com/office/drawing/2014/main" id="{6D74B438-3664-BF62-E9F8-B78EFDD0A757}"/>
                  </a:ext>
                </a:extLst>
              </p:cNvPr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1" name="object 31">
                <a:extLst>
                  <a:ext uri="{FF2B5EF4-FFF2-40B4-BE49-F238E27FC236}">
                    <a16:creationId xmlns:a16="http://schemas.microsoft.com/office/drawing/2014/main" id="{EAEE90B3-8655-4DF2-FE1F-92852C479A8E}"/>
                  </a:ext>
                </a:extLst>
              </p:cNvPr>
              <p:cNvPicPr/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2" name="object 32">
                <a:extLst>
                  <a:ext uri="{FF2B5EF4-FFF2-40B4-BE49-F238E27FC236}">
                    <a16:creationId xmlns:a16="http://schemas.microsoft.com/office/drawing/2014/main" id="{BCBBA7A3-5FF2-5CDF-9F88-67CB329FBD4E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1" name="object 24">
            <a:extLst>
              <a:ext uri="{FF2B5EF4-FFF2-40B4-BE49-F238E27FC236}">
                <a16:creationId xmlns:a16="http://schemas.microsoft.com/office/drawing/2014/main" id="{51B9AD15-FA2C-46C0-BE84-ED0D34D2039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NOS AXES PRINCIPAUX POUR 2025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E1317A5-140F-BD2C-AFE6-F7C86BA65C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046" y="1615515"/>
            <a:ext cx="2088997" cy="189725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7F57C99-F997-F85A-8660-591D478228F1}"/>
              </a:ext>
            </a:extLst>
          </p:cNvPr>
          <p:cNvSpPr/>
          <p:nvPr/>
        </p:nvSpPr>
        <p:spPr>
          <a:xfrm>
            <a:off x="12228104" y="3256268"/>
            <a:ext cx="7315200" cy="565467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ESPACES VERTS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8BAA32D-1609-9AB7-66E3-EDD7CF081FA6}"/>
              </a:ext>
            </a:extLst>
          </p:cNvPr>
          <p:cNvSpPr txBox="1"/>
          <p:nvPr/>
        </p:nvSpPr>
        <p:spPr>
          <a:xfrm>
            <a:off x="12228104" y="3821735"/>
            <a:ext cx="7315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dirty="0">
                <a:solidFill>
                  <a:schemeClr val="tx2"/>
                </a:solidFill>
              </a:rPr>
              <a:t>Plantation sur la commune : </a:t>
            </a:r>
            <a:r>
              <a:rPr lang="fr-FR" sz="3600" b="1" dirty="0">
                <a:solidFill>
                  <a:schemeClr val="tx2"/>
                </a:solidFill>
              </a:rPr>
              <a:t>93 K€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Cheminement coulée verte 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du refoulons : </a:t>
            </a:r>
            <a:r>
              <a:rPr lang="fr-FR" sz="3600" b="1" dirty="0">
                <a:solidFill>
                  <a:schemeClr val="tx2"/>
                </a:solidFill>
              </a:rPr>
              <a:t>75K€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Réhabilitation des allées 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parc </a:t>
            </a:r>
            <a:r>
              <a:rPr lang="fr-FR" sz="3600" dirty="0" err="1">
                <a:solidFill>
                  <a:schemeClr val="tx2"/>
                </a:solidFill>
              </a:rPr>
              <a:t>Faugeron</a:t>
            </a:r>
            <a:r>
              <a:rPr lang="fr-FR" sz="3600" dirty="0">
                <a:solidFill>
                  <a:schemeClr val="tx2"/>
                </a:solidFill>
              </a:rPr>
              <a:t> : </a:t>
            </a:r>
            <a:r>
              <a:rPr lang="fr-FR" sz="3600" b="1" dirty="0">
                <a:solidFill>
                  <a:schemeClr val="tx2"/>
                </a:solidFill>
              </a:rPr>
              <a:t>30K€</a:t>
            </a:r>
          </a:p>
          <a:p>
            <a:pPr algn="l"/>
            <a:endParaRPr lang="fr-FR" sz="600" b="1" dirty="0">
              <a:solidFill>
                <a:schemeClr val="tx2"/>
              </a:solidFill>
            </a:endParaRPr>
          </a:p>
        </p:txBody>
      </p:sp>
      <p:sp>
        <p:nvSpPr>
          <p:cNvPr id="7" name="Flèche : angle droit à deux pointes 6">
            <a:extLst>
              <a:ext uri="{FF2B5EF4-FFF2-40B4-BE49-F238E27FC236}">
                <a16:creationId xmlns:a16="http://schemas.microsoft.com/office/drawing/2014/main" id="{08210F38-C06C-0EFD-83E9-A1EBDA32331A}"/>
              </a:ext>
            </a:extLst>
          </p:cNvPr>
          <p:cNvSpPr/>
          <p:nvPr/>
        </p:nvSpPr>
        <p:spPr>
          <a:xfrm rot="5400000">
            <a:off x="13020270" y="6448772"/>
            <a:ext cx="454019" cy="819151"/>
          </a:xfrm>
          <a:prstGeom prst="leftUp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6E7DB5E-72DB-6CE7-2B53-403F86120E63}"/>
              </a:ext>
            </a:extLst>
          </p:cNvPr>
          <p:cNvSpPr txBox="1"/>
          <p:nvPr/>
        </p:nvSpPr>
        <p:spPr>
          <a:xfrm>
            <a:off x="13810400" y="6646809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/>
                </a:solidFill>
              </a:rPr>
              <a:t>Subventions possibles</a:t>
            </a:r>
          </a:p>
          <a:p>
            <a:pPr algn="ctr"/>
            <a:r>
              <a:rPr lang="fr-FR" sz="2800" b="1" dirty="0">
                <a:solidFill>
                  <a:schemeClr val="accent5"/>
                </a:solidFill>
              </a:rPr>
              <a:t>10 K€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A28931CF-AD52-C15C-6FCE-5EC4B8FCF4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522" y="1492855"/>
            <a:ext cx="1911311" cy="174911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6F57657-24F2-8F92-1F1A-CE19A9FCF56A}"/>
              </a:ext>
            </a:extLst>
          </p:cNvPr>
          <p:cNvSpPr/>
          <p:nvPr/>
        </p:nvSpPr>
        <p:spPr>
          <a:xfrm>
            <a:off x="593171" y="3243353"/>
            <a:ext cx="10008090" cy="56546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BATIMENTS COMMUNAUX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D771004-0A26-69F9-91FE-095948E63AD2}"/>
              </a:ext>
            </a:extLst>
          </p:cNvPr>
          <p:cNvSpPr txBox="1"/>
          <p:nvPr/>
        </p:nvSpPr>
        <p:spPr>
          <a:xfrm>
            <a:off x="601703" y="3743381"/>
            <a:ext cx="1000809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dirty="0">
                <a:solidFill>
                  <a:schemeClr val="tx2"/>
                </a:solidFill>
              </a:rPr>
              <a:t>Travaux dans les logements : </a:t>
            </a:r>
            <a:r>
              <a:rPr lang="fr-FR" sz="3600" b="1" dirty="0">
                <a:solidFill>
                  <a:schemeClr val="tx2"/>
                </a:solidFill>
              </a:rPr>
              <a:t>925K€</a:t>
            </a:r>
          </a:p>
          <a:p>
            <a:pPr algn="l"/>
            <a:r>
              <a:rPr lang="fr-FR" sz="2800" b="1" dirty="0">
                <a:solidFill>
                  <a:schemeClr val="tx2"/>
                </a:solidFill>
              </a:rPr>
              <a:t>	</a:t>
            </a:r>
            <a:r>
              <a:rPr lang="fr-FR" sz="2800" dirty="0">
                <a:solidFill>
                  <a:schemeClr val="tx2"/>
                </a:solidFill>
              </a:rPr>
              <a:t>4bis rue de Montmorency : démolition + 	reconstruction</a:t>
            </a:r>
            <a:endParaRPr lang="fr-FR" sz="2800" b="1" dirty="0">
              <a:solidFill>
                <a:schemeClr val="tx2"/>
              </a:solidFill>
            </a:endParaRPr>
          </a:p>
          <a:p>
            <a:pPr algn="l"/>
            <a:r>
              <a:rPr lang="fr-FR" sz="2800" b="1" dirty="0">
                <a:solidFill>
                  <a:schemeClr val="tx2"/>
                </a:solidFill>
              </a:rPr>
              <a:t>	</a:t>
            </a:r>
            <a:r>
              <a:rPr lang="fr-FR" sz="2800" dirty="0">
                <a:solidFill>
                  <a:schemeClr val="tx2"/>
                </a:solidFill>
              </a:rPr>
              <a:t>16/18 rue de Montmorency </a:t>
            </a:r>
            <a:endParaRPr lang="fr-FR" sz="2800" b="1" dirty="0">
              <a:solidFill>
                <a:schemeClr val="tx2"/>
              </a:solidFill>
            </a:endParaRP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Travaux Bailly – toiture : </a:t>
            </a:r>
            <a:r>
              <a:rPr lang="fr-FR" sz="3600" b="1" dirty="0">
                <a:solidFill>
                  <a:schemeClr val="tx2"/>
                </a:solidFill>
              </a:rPr>
              <a:t>700K€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Travaux HDV : </a:t>
            </a:r>
            <a:r>
              <a:rPr lang="fr-FR" sz="3600" b="1" dirty="0">
                <a:solidFill>
                  <a:schemeClr val="tx2"/>
                </a:solidFill>
              </a:rPr>
              <a:t>417K€</a:t>
            </a:r>
          </a:p>
          <a:p>
            <a:pPr algn="l"/>
            <a:r>
              <a:rPr lang="fr-FR" sz="2800" b="1" dirty="0">
                <a:solidFill>
                  <a:schemeClr val="tx2"/>
                </a:solidFill>
              </a:rPr>
              <a:t>	</a:t>
            </a:r>
            <a:r>
              <a:rPr lang="fr-FR" sz="2800" dirty="0">
                <a:solidFill>
                  <a:schemeClr val="tx2"/>
                </a:solidFill>
              </a:rPr>
              <a:t>Agrandissement des archives, Emmarchements 	extérieurs, 	réfection sanitaire, rampe PMR</a:t>
            </a:r>
            <a:endParaRPr lang="fr-FR" sz="2800" b="1" dirty="0">
              <a:solidFill>
                <a:schemeClr val="tx2"/>
              </a:solidFill>
            </a:endParaRP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Travaux CTRG : </a:t>
            </a:r>
            <a:r>
              <a:rPr lang="fr-FR" sz="3600" b="1" dirty="0">
                <a:solidFill>
                  <a:schemeClr val="tx2"/>
                </a:solidFill>
              </a:rPr>
              <a:t>259K€</a:t>
            </a:r>
          </a:p>
          <a:p>
            <a:pPr algn="l"/>
            <a:r>
              <a:rPr lang="fr-FR" sz="2800" b="1" dirty="0">
                <a:solidFill>
                  <a:schemeClr val="tx2"/>
                </a:solidFill>
              </a:rPr>
              <a:t>	</a:t>
            </a:r>
            <a:r>
              <a:rPr lang="fr-FR" sz="2800" dirty="0">
                <a:solidFill>
                  <a:schemeClr val="tx2"/>
                </a:solidFill>
              </a:rPr>
              <a:t>Etanchéité parking, passage au PAC…</a:t>
            </a:r>
          </a:p>
          <a:p>
            <a:pPr algn="l"/>
            <a:r>
              <a:rPr lang="fr-FR" sz="3600" dirty="0">
                <a:solidFill>
                  <a:schemeClr val="tx2"/>
                </a:solidFill>
              </a:rPr>
              <a:t>Travaux écoles : </a:t>
            </a:r>
            <a:r>
              <a:rPr lang="fr-FR" sz="3600" b="1" dirty="0">
                <a:solidFill>
                  <a:schemeClr val="tx2"/>
                </a:solidFill>
              </a:rPr>
              <a:t>217K€</a:t>
            </a:r>
          </a:p>
          <a:p>
            <a:pPr algn="l"/>
            <a:r>
              <a:rPr lang="fr-FR" sz="3600" b="1" dirty="0">
                <a:solidFill>
                  <a:schemeClr val="tx2"/>
                </a:solidFill>
              </a:rPr>
              <a:t>	</a:t>
            </a:r>
            <a:r>
              <a:rPr lang="fr-FR" sz="2800" dirty="0">
                <a:solidFill>
                  <a:schemeClr val="tx2"/>
                </a:solidFill>
              </a:rPr>
              <a:t>Descartes : Toiture, escalier bois</a:t>
            </a:r>
          </a:p>
          <a:p>
            <a:pPr algn="l"/>
            <a:r>
              <a:rPr lang="fr-FR" sz="2800" dirty="0">
                <a:solidFill>
                  <a:schemeClr val="tx2"/>
                </a:solidFill>
              </a:rPr>
              <a:t>	JDLF : Mise en conformité incendie, toiture</a:t>
            </a:r>
          </a:p>
          <a:p>
            <a:pPr algn="l"/>
            <a:r>
              <a:rPr lang="fr-FR" sz="2800" dirty="0">
                <a:solidFill>
                  <a:schemeClr val="tx2"/>
                </a:solidFill>
              </a:rPr>
              <a:t>	</a:t>
            </a:r>
            <a:r>
              <a:rPr lang="fr-FR" sz="2800" dirty="0" err="1">
                <a:solidFill>
                  <a:schemeClr val="tx2"/>
                </a:solidFill>
              </a:rPr>
              <a:t>E.Roux</a:t>
            </a:r>
            <a:r>
              <a:rPr lang="fr-FR" sz="2800" dirty="0">
                <a:solidFill>
                  <a:schemeClr val="tx2"/>
                </a:solidFill>
              </a:rPr>
              <a:t> : Meulières</a:t>
            </a:r>
            <a:endParaRPr lang="fr-FR" sz="3600" dirty="0">
              <a:solidFill>
                <a:schemeClr val="tx2"/>
              </a:solidFill>
            </a:endParaRPr>
          </a:p>
          <a:p>
            <a:pPr algn="l"/>
            <a:endParaRPr lang="fr-FR" sz="600" b="1" dirty="0">
              <a:solidFill>
                <a:schemeClr val="tx2"/>
              </a:solidFill>
            </a:endParaRPr>
          </a:p>
        </p:txBody>
      </p:sp>
      <p:sp>
        <p:nvSpPr>
          <p:cNvPr id="23" name="Flèche : angle droit à deux pointes 22">
            <a:extLst>
              <a:ext uri="{FF2B5EF4-FFF2-40B4-BE49-F238E27FC236}">
                <a16:creationId xmlns:a16="http://schemas.microsoft.com/office/drawing/2014/main" id="{A092C8BF-8D54-F33A-6B27-43A722F9497B}"/>
              </a:ext>
            </a:extLst>
          </p:cNvPr>
          <p:cNvSpPr/>
          <p:nvPr/>
        </p:nvSpPr>
        <p:spPr>
          <a:xfrm rot="5400000">
            <a:off x="1055567" y="9879709"/>
            <a:ext cx="454019" cy="819151"/>
          </a:xfrm>
          <a:prstGeom prst="leftUp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1DDC499-1183-F9AD-AA17-A4DCB0DCB3AB}"/>
              </a:ext>
            </a:extLst>
          </p:cNvPr>
          <p:cNvSpPr txBox="1"/>
          <p:nvPr/>
        </p:nvSpPr>
        <p:spPr>
          <a:xfrm>
            <a:off x="1712891" y="10102351"/>
            <a:ext cx="67040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/>
                </a:solidFill>
              </a:rPr>
              <a:t>Subventions restantes (notifiées)</a:t>
            </a:r>
          </a:p>
          <a:p>
            <a:pPr algn="ctr"/>
            <a:r>
              <a:rPr lang="fr-FR" sz="2800" b="1" dirty="0">
                <a:solidFill>
                  <a:schemeClr val="accent5"/>
                </a:solidFill>
              </a:rPr>
              <a:t>1 M€ 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566ABEF-462F-0511-F6F9-C32D3B625886}"/>
              </a:ext>
            </a:extLst>
          </p:cNvPr>
          <p:cNvSpPr txBox="1"/>
          <p:nvPr/>
        </p:nvSpPr>
        <p:spPr>
          <a:xfrm>
            <a:off x="7592952" y="10102351"/>
            <a:ext cx="4113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/>
                </a:solidFill>
              </a:rPr>
              <a:t>Subventions possibles</a:t>
            </a:r>
          </a:p>
          <a:p>
            <a:pPr algn="ctr"/>
            <a:r>
              <a:rPr lang="fr-FR" sz="2800" b="1" dirty="0">
                <a:solidFill>
                  <a:schemeClr val="accent5"/>
                </a:solidFill>
              </a:rPr>
              <a:t>400 K€ </a:t>
            </a: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96CC9D49-6ADA-463B-23EF-0472528D5820}"/>
              </a:ext>
            </a:extLst>
          </p:cNvPr>
          <p:cNvSpPr/>
          <p:nvPr/>
        </p:nvSpPr>
        <p:spPr>
          <a:xfrm>
            <a:off x="7866387" y="1930155"/>
            <a:ext cx="2188056" cy="12900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2,9 M€</a:t>
            </a: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4F8F7785-7F81-AD92-5C4C-6531147A205E}"/>
              </a:ext>
            </a:extLst>
          </p:cNvPr>
          <p:cNvSpPr/>
          <p:nvPr/>
        </p:nvSpPr>
        <p:spPr>
          <a:xfrm>
            <a:off x="17355248" y="1971927"/>
            <a:ext cx="2188056" cy="1290097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540 K€</a:t>
            </a:r>
          </a:p>
        </p:txBody>
      </p:sp>
      <p:sp>
        <p:nvSpPr>
          <p:cNvPr id="2" name="Espace réservé du pied de page 5">
            <a:extLst>
              <a:ext uri="{FF2B5EF4-FFF2-40B4-BE49-F238E27FC236}">
                <a16:creationId xmlns:a16="http://schemas.microsoft.com/office/drawing/2014/main" id="{09BB87FB-232D-3B52-3F71-F5998EEEFE2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7393137" y="10642640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64139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>
            <a:extLst>
              <a:ext uri="{FF2B5EF4-FFF2-40B4-BE49-F238E27FC236}">
                <a16:creationId xmlns:a16="http://schemas.microsoft.com/office/drawing/2014/main" id="{86FAA8BE-B19B-6B46-A17D-159A71BD34BD}"/>
              </a:ext>
            </a:extLst>
          </p:cNvPr>
          <p:cNvGrpSpPr/>
          <p:nvPr/>
        </p:nvGrpSpPr>
        <p:grpSpPr>
          <a:xfrm>
            <a:off x="18638177" y="9771071"/>
            <a:ext cx="625475" cy="1043673"/>
            <a:chOff x="18638177" y="9771071"/>
            <a:chExt cx="625475" cy="1043673"/>
          </a:xfrm>
        </p:grpSpPr>
        <p:grpSp>
          <p:nvGrpSpPr>
            <p:cNvPr id="25" name="object 25"/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29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30" name="object 30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1" name="object 31"/>
              <p:cNvPicPr/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2" name="object 32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CADB4DB-6532-9ECE-E911-28BEF129340C}"/>
              </a:ext>
            </a:extLst>
          </p:cNvPr>
          <p:cNvSpPr/>
          <p:nvPr/>
        </p:nvSpPr>
        <p:spPr>
          <a:xfrm>
            <a:off x="6432545" y="2529106"/>
            <a:ext cx="7239007" cy="129540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Dépenses d’équipement </a:t>
            </a:r>
          </a:p>
          <a:p>
            <a:pPr algn="ctr"/>
            <a:endParaRPr lang="fr-FR" sz="1050" b="1" dirty="0">
              <a:solidFill>
                <a:schemeClr val="bg1"/>
              </a:solidFill>
            </a:endParaRP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15 557 175€</a:t>
            </a: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3A697F65-70E1-9104-4BA4-3C1B9684547C}"/>
              </a:ext>
            </a:extLst>
          </p:cNvPr>
          <p:cNvSpPr/>
          <p:nvPr/>
        </p:nvSpPr>
        <p:spPr>
          <a:xfrm>
            <a:off x="9290052" y="4283075"/>
            <a:ext cx="1295747" cy="1565388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89D819B-078C-BD4F-9EAE-46F79004E29E}"/>
              </a:ext>
            </a:extLst>
          </p:cNvPr>
          <p:cNvSpPr txBox="1"/>
          <p:nvPr/>
        </p:nvSpPr>
        <p:spPr>
          <a:xfrm>
            <a:off x="10814043" y="4616419"/>
            <a:ext cx="2819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/>
              <a:t>Financées par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4CC054-D0BC-33F2-85C2-B9D4E5777355}"/>
              </a:ext>
            </a:extLst>
          </p:cNvPr>
          <p:cNvSpPr/>
          <p:nvPr/>
        </p:nvSpPr>
        <p:spPr>
          <a:xfrm>
            <a:off x="2279650" y="5993725"/>
            <a:ext cx="5105400" cy="19469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Subventions</a:t>
            </a:r>
            <a:endParaRPr lang="fr-FR" sz="1000" b="1" dirty="0"/>
          </a:p>
          <a:p>
            <a:pPr algn="ctr"/>
            <a:r>
              <a:rPr lang="fr-FR" sz="2800" b="1" dirty="0"/>
              <a:t>4 097 000 €</a:t>
            </a:r>
          </a:p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18F3D3-7AB1-B196-56D7-4E665C7786B9}"/>
              </a:ext>
            </a:extLst>
          </p:cNvPr>
          <p:cNvSpPr/>
          <p:nvPr/>
        </p:nvSpPr>
        <p:spPr>
          <a:xfrm>
            <a:off x="7766050" y="5993724"/>
            <a:ext cx="5105400" cy="19469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Autofinancement 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Affecté aux financements des dépenses d’équipement</a:t>
            </a:r>
          </a:p>
          <a:p>
            <a:pPr algn="ctr"/>
            <a:endParaRPr lang="fr-FR" sz="90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2 350 175 €</a:t>
            </a: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 </a:t>
            </a:r>
          </a:p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8E1066-B671-2A04-C0C3-27C923A75749}"/>
              </a:ext>
            </a:extLst>
          </p:cNvPr>
          <p:cNvSpPr/>
          <p:nvPr/>
        </p:nvSpPr>
        <p:spPr>
          <a:xfrm>
            <a:off x="13252450" y="5993724"/>
            <a:ext cx="5105400" cy="19469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Emprunt</a:t>
            </a:r>
          </a:p>
          <a:p>
            <a:pPr algn="ctr"/>
            <a:r>
              <a:rPr lang="fr-FR" sz="2800" b="1" dirty="0"/>
              <a:t>4 460 000 €</a:t>
            </a:r>
          </a:p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240D34-397D-BAFE-65F2-0D348116B6D8}"/>
              </a:ext>
            </a:extLst>
          </p:cNvPr>
          <p:cNvSpPr/>
          <p:nvPr/>
        </p:nvSpPr>
        <p:spPr>
          <a:xfrm>
            <a:off x="4946649" y="8245476"/>
            <a:ext cx="5105400" cy="14477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Cessions</a:t>
            </a:r>
          </a:p>
          <a:p>
            <a:pPr algn="ctr"/>
            <a:r>
              <a:rPr lang="fr-FR" sz="2800" b="1" dirty="0"/>
              <a:t>1 650 000 €</a:t>
            </a:r>
          </a:p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71E4F1-66DC-ED3F-B22A-015667E8C320}"/>
              </a:ext>
            </a:extLst>
          </p:cNvPr>
          <p:cNvSpPr/>
          <p:nvPr/>
        </p:nvSpPr>
        <p:spPr>
          <a:xfrm>
            <a:off x="10585799" y="8245475"/>
            <a:ext cx="5105400" cy="14477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FCTVA/ TA</a:t>
            </a:r>
          </a:p>
          <a:p>
            <a:pPr algn="ctr"/>
            <a:r>
              <a:rPr lang="fr-FR" sz="2800" b="1" dirty="0"/>
              <a:t>3 000 000 €</a:t>
            </a:r>
          </a:p>
          <a:p>
            <a:pPr algn="ctr"/>
            <a:endParaRPr lang="fr-FR" dirty="0"/>
          </a:p>
        </p:txBody>
      </p:sp>
      <p:sp>
        <p:nvSpPr>
          <p:cNvPr id="2" name="Espace réservé du numéro de diapositive 2">
            <a:extLst>
              <a:ext uri="{FF2B5EF4-FFF2-40B4-BE49-F238E27FC236}">
                <a16:creationId xmlns:a16="http://schemas.microsoft.com/office/drawing/2014/main" id="{CA00FE25-49D6-367C-855B-7D3867C3DDA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32450" y="10552090"/>
            <a:ext cx="4623943" cy="276999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" name="object 24">
            <a:extLst>
              <a:ext uri="{FF2B5EF4-FFF2-40B4-BE49-F238E27FC236}">
                <a16:creationId xmlns:a16="http://schemas.microsoft.com/office/drawing/2014/main" id="{9021D226-A65F-1CD6-7BD6-DB276FC759B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LE FINANCEMENT DES DEPENSES D’EQUIPEMENT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543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e 35">
            <a:extLst>
              <a:ext uri="{FF2B5EF4-FFF2-40B4-BE49-F238E27FC236}">
                <a16:creationId xmlns:a16="http://schemas.microsoft.com/office/drawing/2014/main" id="{86FAA8BE-B19B-6B46-A17D-159A71BD34BD}"/>
              </a:ext>
            </a:extLst>
          </p:cNvPr>
          <p:cNvGrpSpPr/>
          <p:nvPr/>
        </p:nvGrpSpPr>
        <p:grpSpPr>
          <a:xfrm>
            <a:off x="18638177" y="9771071"/>
            <a:ext cx="625475" cy="1043673"/>
            <a:chOff x="18638177" y="9771071"/>
            <a:chExt cx="625475" cy="1043673"/>
          </a:xfrm>
        </p:grpSpPr>
        <p:grpSp>
          <p:nvGrpSpPr>
            <p:cNvPr id="25" name="object 25"/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26" name="object 26"/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29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30" name="object 30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1" name="object 31"/>
              <p:cNvPicPr/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2" name="object 32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9F4DCBD7-4E78-01A1-CA2D-F6BB1D309E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5701220"/>
              </p:ext>
            </p:extLst>
          </p:nvPr>
        </p:nvGraphicFramePr>
        <p:xfrm>
          <a:off x="3350683" y="2149475"/>
          <a:ext cx="13402733" cy="7972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AAF8485-D118-1C67-BD6F-43CDFCE5744B}"/>
              </a:ext>
            </a:extLst>
          </p:cNvPr>
          <p:cNvSpPr txBox="1"/>
          <p:nvPr/>
        </p:nvSpPr>
        <p:spPr>
          <a:xfrm>
            <a:off x="5251450" y="3066009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897 €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367B12A-C892-DDED-3D64-4825CBDC691E}"/>
              </a:ext>
            </a:extLst>
          </p:cNvPr>
          <p:cNvSpPr txBox="1"/>
          <p:nvPr/>
        </p:nvSpPr>
        <p:spPr>
          <a:xfrm>
            <a:off x="14268554" y="374967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C000"/>
                </a:solidFill>
              </a:rPr>
              <a:t>787 €</a:t>
            </a:r>
          </a:p>
        </p:txBody>
      </p:sp>
      <p:sp>
        <p:nvSpPr>
          <p:cNvPr id="2" name="Espace réservé du numéro de diapositive 2">
            <a:extLst>
              <a:ext uri="{FF2B5EF4-FFF2-40B4-BE49-F238E27FC236}">
                <a16:creationId xmlns:a16="http://schemas.microsoft.com/office/drawing/2014/main" id="{0A365F9E-193D-4FAB-BC97-E82EDF811B7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32450" y="10552090"/>
            <a:ext cx="4623943" cy="276999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" name="object 24">
            <a:extLst>
              <a:ext uri="{FF2B5EF4-FFF2-40B4-BE49-F238E27FC236}">
                <a16:creationId xmlns:a16="http://schemas.microsoft.com/office/drawing/2014/main" id="{C4DC1A6A-9DD5-916F-5B29-28B0D7FB60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ENCOURS DE DETTE ET DETTE PAR HABITANT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083C049-D484-E21C-4154-096C4115ADA8}"/>
              </a:ext>
            </a:extLst>
          </p:cNvPr>
          <p:cNvSpPr txBox="1"/>
          <p:nvPr/>
        </p:nvSpPr>
        <p:spPr>
          <a:xfrm>
            <a:off x="15005050" y="5249434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541 €</a:t>
            </a:r>
          </a:p>
        </p:txBody>
      </p:sp>
    </p:spTree>
    <p:extLst>
      <p:ext uri="{BB962C8B-B14F-4D97-AF65-F5344CB8AC3E}">
        <p14:creationId xmlns:p14="http://schemas.microsoft.com/office/powerpoint/2010/main" val="863148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10" y="377190"/>
            <a:ext cx="19350355" cy="10554970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6028" y="1005210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77B8A82-356D-FF90-8536-A9B28C9BEB2C}"/>
              </a:ext>
            </a:extLst>
          </p:cNvPr>
          <p:cNvGrpSpPr/>
          <p:nvPr/>
        </p:nvGrpSpPr>
        <p:grpSpPr>
          <a:xfrm>
            <a:off x="18638177" y="9771081"/>
            <a:ext cx="625475" cy="1043663"/>
            <a:chOff x="18638177" y="9771081"/>
            <a:chExt cx="625475" cy="1043663"/>
          </a:xfrm>
        </p:grpSpPr>
        <p:grpSp>
          <p:nvGrpSpPr>
            <p:cNvPr id="26" name="object 26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27" name="object 27"/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28" name="object 28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29" name="object 29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0" name="object 30"/>
            <p:cNvSpPr/>
            <p:nvPr/>
          </p:nvSpPr>
          <p:spPr>
            <a:xfrm>
              <a:off x="18712270" y="9771081"/>
              <a:ext cx="477520" cy="669290"/>
            </a:xfrm>
            <a:custGeom>
              <a:avLst/>
              <a:gdLst/>
              <a:ahLst/>
              <a:cxnLst/>
              <a:rect l="l" t="t" r="r" b="b"/>
              <a:pathLst>
                <a:path w="477519" h="669290">
                  <a:moveTo>
                    <a:pt x="168008" y="658812"/>
                  </a:moveTo>
                  <a:lnTo>
                    <a:pt x="11595" y="357289"/>
                  </a:lnTo>
                  <a:lnTo>
                    <a:pt x="0" y="334924"/>
                  </a:lnTo>
                  <a:lnTo>
                    <a:pt x="0" y="430834"/>
                  </a:lnTo>
                  <a:lnTo>
                    <a:pt x="5689" y="482854"/>
                  </a:lnTo>
                  <a:lnTo>
                    <a:pt x="21932" y="530898"/>
                  </a:lnTo>
                  <a:lnTo>
                    <a:pt x="47510" y="573735"/>
                  </a:lnTo>
                  <a:lnTo>
                    <a:pt x="81203" y="610146"/>
                  </a:lnTo>
                  <a:lnTo>
                    <a:pt x="121767" y="638911"/>
                  </a:lnTo>
                  <a:lnTo>
                    <a:pt x="168008" y="658812"/>
                  </a:lnTo>
                  <a:close/>
                </a:path>
                <a:path w="477519" h="669290">
                  <a:moveTo>
                    <a:pt x="477202" y="0"/>
                  </a:moveTo>
                  <a:lnTo>
                    <a:pt x="381762" y="0"/>
                  </a:lnTo>
                  <a:lnTo>
                    <a:pt x="381762" y="95440"/>
                  </a:lnTo>
                  <a:lnTo>
                    <a:pt x="286321" y="95440"/>
                  </a:lnTo>
                  <a:lnTo>
                    <a:pt x="286321" y="0"/>
                  </a:lnTo>
                  <a:lnTo>
                    <a:pt x="190881" y="0"/>
                  </a:lnTo>
                  <a:lnTo>
                    <a:pt x="190881" y="95440"/>
                  </a:lnTo>
                  <a:lnTo>
                    <a:pt x="95440" y="95440"/>
                  </a:lnTo>
                  <a:lnTo>
                    <a:pt x="95440" y="0"/>
                  </a:lnTo>
                  <a:lnTo>
                    <a:pt x="0" y="0"/>
                  </a:lnTo>
                  <a:lnTo>
                    <a:pt x="0" y="250024"/>
                  </a:lnTo>
                  <a:lnTo>
                    <a:pt x="34899" y="250024"/>
                  </a:lnTo>
                  <a:lnTo>
                    <a:pt x="252247" y="669023"/>
                  </a:lnTo>
                  <a:lnTo>
                    <a:pt x="274396" y="666737"/>
                  </a:lnTo>
                  <a:lnTo>
                    <a:pt x="295897" y="662470"/>
                  </a:lnTo>
                  <a:lnTo>
                    <a:pt x="316649" y="656310"/>
                  </a:lnTo>
                  <a:lnTo>
                    <a:pt x="336575" y="648385"/>
                  </a:lnTo>
                  <a:lnTo>
                    <a:pt x="129933" y="250024"/>
                  </a:lnTo>
                  <a:lnTo>
                    <a:pt x="208876" y="250024"/>
                  </a:lnTo>
                  <a:lnTo>
                    <a:pt x="395770" y="610285"/>
                  </a:lnTo>
                  <a:lnTo>
                    <a:pt x="412546" y="594067"/>
                  </a:lnTo>
                  <a:lnTo>
                    <a:pt x="427697" y="576287"/>
                  </a:lnTo>
                  <a:lnTo>
                    <a:pt x="441058" y="557060"/>
                  </a:lnTo>
                  <a:lnTo>
                    <a:pt x="452526" y="536524"/>
                  </a:lnTo>
                  <a:lnTo>
                    <a:pt x="303898" y="250024"/>
                  </a:lnTo>
                  <a:lnTo>
                    <a:pt x="382790" y="250024"/>
                  </a:lnTo>
                  <a:lnTo>
                    <a:pt x="477113" y="431863"/>
                  </a:lnTo>
                  <a:lnTo>
                    <a:pt x="477151" y="250024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2A399FF7-1AAC-43B4-A657-0660FC7C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20391AE1-5FF4-49E9-8CBB-6B641502F029}"/>
              </a:ext>
            </a:extLst>
          </p:cNvPr>
          <p:cNvSpPr txBox="1">
            <a:spLocks/>
          </p:cNvSpPr>
          <p:nvPr/>
        </p:nvSpPr>
        <p:spPr>
          <a:xfrm>
            <a:off x="2531726" y="3551603"/>
            <a:ext cx="15064124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spc="-20" dirty="0">
                <a:solidFill>
                  <a:schemeClr val="bg1"/>
                </a:solidFill>
              </a:rPr>
              <a:t>MERCI DE VOTRE ATTENTION</a:t>
            </a:r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46E33AEE-9C35-5B93-38C3-5FDB80BDA4E2}"/>
              </a:ext>
            </a:extLst>
          </p:cNvPr>
          <p:cNvSpPr txBox="1">
            <a:spLocks/>
          </p:cNvSpPr>
          <p:nvPr/>
        </p:nvSpPr>
        <p:spPr>
          <a:xfrm>
            <a:off x="5632450" y="10552090"/>
            <a:ext cx="46239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b="1" dirty="0">
                <a:solidFill>
                  <a:schemeClr val="tx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27153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10" y="377190"/>
            <a:ext cx="19350355" cy="10554970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6028" y="1005210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77B8A82-356D-FF90-8536-A9B28C9BEB2C}"/>
              </a:ext>
            </a:extLst>
          </p:cNvPr>
          <p:cNvGrpSpPr/>
          <p:nvPr/>
        </p:nvGrpSpPr>
        <p:grpSpPr>
          <a:xfrm>
            <a:off x="18638177" y="9771081"/>
            <a:ext cx="625475" cy="1043663"/>
            <a:chOff x="18638177" y="9771081"/>
            <a:chExt cx="625475" cy="1043663"/>
          </a:xfrm>
        </p:grpSpPr>
        <p:grpSp>
          <p:nvGrpSpPr>
            <p:cNvPr id="26" name="object 26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27" name="object 27"/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28" name="object 28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29" name="object 29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0" name="object 30"/>
            <p:cNvSpPr/>
            <p:nvPr/>
          </p:nvSpPr>
          <p:spPr>
            <a:xfrm>
              <a:off x="18712270" y="9771081"/>
              <a:ext cx="477520" cy="669290"/>
            </a:xfrm>
            <a:custGeom>
              <a:avLst/>
              <a:gdLst/>
              <a:ahLst/>
              <a:cxnLst/>
              <a:rect l="l" t="t" r="r" b="b"/>
              <a:pathLst>
                <a:path w="477519" h="669290">
                  <a:moveTo>
                    <a:pt x="168008" y="658812"/>
                  </a:moveTo>
                  <a:lnTo>
                    <a:pt x="11595" y="357289"/>
                  </a:lnTo>
                  <a:lnTo>
                    <a:pt x="0" y="334924"/>
                  </a:lnTo>
                  <a:lnTo>
                    <a:pt x="0" y="430834"/>
                  </a:lnTo>
                  <a:lnTo>
                    <a:pt x="5689" y="482854"/>
                  </a:lnTo>
                  <a:lnTo>
                    <a:pt x="21932" y="530898"/>
                  </a:lnTo>
                  <a:lnTo>
                    <a:pt x="47510" y="573735"/>
                  </a:lnTo>
                  <a:lnTo>
                    <a:pt x="81203" y="610146"/>
                  </a:lnTo>
                  <a:lnTo>
                    <a:pt x="121767" y="638911"/>
                  </a:lnTo>
                  <a:lnTo>
                    <a:pt x="168008" y="658812"/>
                  </a:lnTo>
                  <a:close/>
                </a:path>
                <a:path w="477519" h="669290">
                  <a:moveTo>
                    <a:pt x="477202" y="0"/>
                  </a:moveTo>
                  <a:lnTo>
                    <a:pt x="381762" y="0"/>
                  </a:lnTo>
                  <a:lnTo>
                    <a:pt x="381762" y="95440"/>
                  </a:lnTo>
                  <a:lnTo>
                    <a:pt x="286321" y="95440"/>
                  </a:lnTo>
                  <a:lnTo>
                    <a:pt x="286321" y="0"/>
                  </a:lnTo>
                  <a:lnTo>
                    <a:pt x="190881" y="0"/>
                  </a:lnTo>
                  <a:lnTo>
                    <a:pt x="190881" y="95440"/>
                  </a:lnTo>
                  <a:lnTo>
                    <a:pt x="95440" y="95440"/>
                  </a:lnTo>
                  <a:lnTo>
                    <a:pt x="95440" y="0"/>
                  </a:lnTo>
                  <a:lnTo>
                    <a:pt x="0" y="0"/>
                  </a:lnTo>
                  <a:lnTo>
                    <a:pt x="0" y="250024"/>
                  </a:lnTo>
                  <a:lnTo>
                    <a:pt x="34899" y="250024"/>
                  </a:lnTo>
                  <a:lnTo>
                    <a:pt x="252247" y="669023"/>
                  </a:lnTo>
                  <a:lnTo>
                    <a:pt x="274396" y="666737"/>
                  </a:lnTo>
                  <a:lnTo>
                    <a:pt x="295897" y="662470"/>
                  </a:lnTo>
                  <a:lnTo>
                    <a:pt x="316649" y="656310"/>
                  </a:lnTo>
                  <a:lnTo>
                    <a:pt x="336575" y="648385"/>
                  </a:lnTo>
                  <a:lnTo>
                    <a:pt x="129933" y="250024"/>
                  </a:lnTo>
                  <a:lnTo>
                    <a:pt x="208876" y="250024"/>
                  </a:lnTo>
                  <a:lnTo>
                    <a:pt x="395770" y="610285"/>
                  </a:lnTo>
                  <a:lnTo>
                    <a:pt x="412546" y="594067"/>
                  </a:lnTo>
                  <a:lnTo>
                    <a:pt x="427697" y="576287"/>
                  </a:lnTo>
                  <a:lnTo>
                    <a:pt x="441058" y="557060"/>
                  </a:lnTo>
                  <a:lnTo>
                    <a:pt x="452526" y="536524"/>
                  </a:lnTo>
                  <a:lnTo>
                    <a:pt x="303898" y="250024"/>
                  </a:lnTo>
                  <a:lnTo>
                    <a:pt x="382790" y="250024"/>
                  </a:lnTo>
                  <a:lnTo>
                    <a:pt x="477113" y="431863"/>
                  </a:lnTo>
                  <a:lnTo>
                    <a:pt x="477151" y="250024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3">
            <a:extLst>
              <a:ext uri="{FF2B5EF4-FFF2-40B4-BE49-F238E27FC236}">
                <a16:creationId xmlns:a16="http://schemas.microsoft.com/office/drawing/2014/main" id="{20391AE1-5FF4-49E9-8CBB-6B641502F029}"/>
              </a:ext>
            </a:extLst>
          </p:cNvPr>
          <p:cNvSpPr txBox="1">
            <a:spLocks/>
          </p:cNvSpPr>
          <p:nvPr/>
        </p:nvSpPr>
        <p:spPr>
          <a:xfrm>
            <a:off x="2531726" y="3551603"/>
            <a:ext cx="15064124" cy="14741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dirty="0">
                <a:solidFill>
                  <a:schemeClr val="bg1"/>
                </a:solidFill>
              </a:rPr>
              <a:t>EQUILIBRE GENERAL DU BUDGET</a:t>
            </a:r>
            <a:br>
              <a:rPr lang="fr-FR" dirty="0">
                <a:solidFill>
                  <a:srgbClr val="FFFFFF"/>
                </a:solidFill>
              </a:rPr>
            </a:br>
            <a:endParaRPr lang="fr-FR" spc="-20" dirty="0">
              <a:solidFill>
                <a:srgbClr val="FFFFFF"/>
              </a:solidFill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B09A668-1763-48A4-9540-E1728026127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32450" y="10552090"/>
            <a:ext cx="4623943" cy="276999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1850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A220F63-3765-132B-30A8-A725EAF34CA3}"/>
              </a:ext>
            </a:extLst>
          </p:cNvPr>
          <p:cNvSpPr txBox="1"/>
          <p:nvPr/>
        </p:nvSpPr>
        <p:spPr>
          <a:xfrm>
            <a:off x="3612678" y="1613577"/>
            <a:ext cx="5181600" cy="264687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DEPENSES</a:t>
            </a:r>
          </a:p>
          <a:p>
            <a:pPr algn="ctr"/>
            <a:endParaRPr lang="fr-FR" sz="80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24 479 000 €</a:t>
            </a:r>
          </a:p>
          <a:p>
            <a:pPr algn="ctr"/>
            <a:endParaRPr lang="fr-FR" b="1" dirty="0">
              <a:solidFill>
                <a:schemeClr val="bg1"/>
              </a:solidFill>
            </a:endParaRPr>
          </a:p>
          <a:p>
            <a:pPr algn="ctr"/>
            <a:endParaRPr lang="fr-FR" sz="2400" dirty="0"/>
          </a:p>
          <a:p>
            <a:endParaRPr lang="fr-FR" sz="14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2E8A61C-7273-1BA8-36F5-3BFA1E74407D}"/>
              </a:ext>
            </a:extLst>
          </p:cNvPr>
          <p:cNvSpPr txBox="1"/>
          <p:nvPr/>
        </p:nvSpPr>
        <p:spPr>
          <a:xfrm>
            <a:off x="11684624" y="1691004"/>
            <a:ext cx="5181600" cy="167738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fr-FR" sz="280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RECETTES</a:t>
            </a:r>
          </a:p>
          <a:p>
            <a:pPr algn="ctr"/>
            <a:endParaRPr lang="fr-FR" sz="80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25 809 362,11 €</a:t>
            </a:r>
            <a:endParaRPr lang="fr-FR" sz="3600" b="1" dirty="0">
              <a:solidFill>
                <a:schemeClr val="bg1"/>
              </a:solidFill>
            </a:endParaRPr>
          </a:p>
          <a:p>
            <a:pPr algn="ctr"/>
            <a:endParaRPr lang="fr-FR" sz="500" dirty="0"/>
          </a:p>
          <a:p>
            <a:endParaRPr lang="fr-FR" sz="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C4496E-DB27-64EE-BDFC-86C954CD8F27}"/>
              </a:ext>
            </a:extLst>
          </p:cNvPr>
          <p:cNvSpPr/>
          <p:nvPr/>
        </p:nvSpPr>
        <p:spPr>
          <a:xfrm>
            <a:off x="3612678" y="4254625"/>
            <a:ext cx="5181600" cy="83953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Autofinancement</a:t>
            </a:r>
            <a:endParaRPr lang="fr-FR" sz="800" b="1" dirty="0"/>
          </a:p>
          <a:p>
            <a:pPr algn="ctr"/>
            <a:r>
              <a:rPr lang="fr-FR" sz="2800" b="1" dirty="0"/>
              <a:t>3 697 000 €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7B7E2-BBE5-C037-8639-EAAA9895BCED}"/>
              </a:ext>
            </a:extLst>
          </p:cNvPr>
          <p:cNvSpPr txBox="1"/>
          <p:nvPr/>
        </p:nvSpPr>
        <p:spPr>
          <a:xfrm>
            <a:off x="3612679" y="6224113"/>
            <a:ext cx="5171320" cy="138499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fr-FR" sz="2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DEPENSES</a:t>
            </a: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20 183 775,93 €</a:t>
            </a:r>
            <a:endParaRPr lang="fr-FR" sz="36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628F81-74D3-F5B4-E48C-73397DA3ADC4}"/>
              </a:ext>
            </a:extLst>
          </p:cNvPr>
          <p:cNvSpPr txBox="1"/>
          <p:nvPr/>
        </p:nvSpPr>
        <p:spPr>
          <a:xfrm>
            <a:off x="11694904" y="7079983"/>
            <a:ext cx="5181600" cy="123880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fr-FR" sz="105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RECETTES</a:t>
            </a:r>
          </a:p>
          <a:p>
            <a:pPr algn="ctr"/>
            <a:endParaRPr lang="fr-FR" sz="800" b="1" dirty="0">
              <a:solidFill>
                <a:schemeClr val="bg1"/>
              </a:solidFill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14 053 000 €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B3F3BEC-C4AA-585B-797F-B5EE5F6CC353}"/>
              </a:ext>
            </a:extLst>
          </p:cNvPr>
          <p:cNvSpPr txBox="1"/>
          <p:nvPr/>
        </p:nvSpPr>
        <p:spPr>
          <a:xfrm rot="16200000">
            <a:off x="668431" y="3495842"/>
            <a:ext cx="4287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Fonctionnement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1F9C676-4C80-DF1E-B162-22EC6FC442AB}"/>
              </a:ext>
            </a:extLst>
          </p:cNvPr>
          <p:cNvSpPr txBox="1"/>
          <p:nvPr/>
        </p:nvSpPr>
        <p:spPr>
          <a:xfrm rot="16200000">
            <a:off x="398625" y="8376185"/>
            <a:ext cx="4827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Investissement</a:t>
            </a:r>
            <a:endParaRPr lang="fr-FR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E82DEA-15DE-409E-CC6C-B1D4893327D1}"/>
              </a:ext>
            </a:extLst>
          </p:cNvPr>
          <p:cNvSpPr/>
          <p:nvPr/>
        </p:nvSpPr>
        <p:spPr>
          <a:xfrm>
            <a:off x="11694904" y="6224115"/>
            <a:ext cx="5181600" cy="83715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Autofinancement</a:t>
            </a:r>
            <a:endParaRPr lang="fr-FR" sz="800" b="1" dirty="0"/>
          </a:p>
          <a:p>
            <a:pPr algn="ctr"/>
            <a:r>
              <a:rPr lang="fr-FR" sz="2800" b="1" dirty="0"/>
              <a:t>3 697 000 €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2C6FDC-5C61-1396-98B5-918BB502B24B}"/>
              </a:ext>
            </a:extLst>
          </p:cNvPr>
          <p:cNvSpPr/>
          <p:nvPr/>
        </p:nvSpPr>
        <p:spPr>
          <a:xfrm>
            <a:off x="3612679" y="5113210"/>
            <a:ext cx="5181600" cy="78811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TOTAL </a:t>
            </a:r>
          </a:p>
          <a:p>
            <a:pPr algn="ctr"/>
            <a:r>
              <a:rPr lang="fr-FR" sz="2800" b="1" dirty="0"/>
              <a:t>28 176 000 €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D71B24-5162-4FF8-EC8B-CBE51D1E0A5B}"/>
              </a:ext>
            </a:extLst>
          </p:cNvPr>
          <p:cNvSpPr/>
          <p:nvPr/>
        </p:nvSpPr>
        <p:spPr>
          <a:xfrm>
            <a:off x="11684624" y="5046653"/>
            <a:ext cx="5181600" cy="83953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TOTAL </a:t>
            </a:r>
          </a:p>
          <a:p>
            <a:pPr algn="ctr"/>
            <a:r>
              <a:rPr lang="fr-FR" sz="2800" b="1" dirty="0"/>
              <a:t>28 176 000 €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A52921-5BFA-7457-3F60-A8498BEBCE64}"/>
              </a:ext>
            </a:extLst>
          </p:cNvPr>
          <p:cNvSpPr/>
          <p:nvPr/>
        </p:nvSpPr>
        <p:spPr>
          <a:xfrm>
            <a:off x="3612680" y="9979791"/>
            <a:ext cx="5171319" cy="78362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TOTAL </a:t>
            </a:r>
          </a:p>
          <a:p>
            <a:pPr algn="ctr"/>
            <a:r>
              <a:rPr lang="fr-FR" sz="2800" b="1" dirty="0"/>
              <a:t>24 000 000 €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D4992B-E964-799B-ECA6-86DCC1606A7D}"/>
              </a:ext>
            </a:extLst>
          </p:cNvPr>
          <p:cNvSpPr/>
          <p:nvPr/>
        </p:nvSpPr>
        <p:spPr>
          <a:xfrm>
            <a:off x="11694904" y="8298181"/>
            <a:ext cx="5181600" cy="7954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Affectation résultat n-1 </a:t>
            </a:r>
          </a:p>
          <a:p>
            <a:pPr algn="ctr"/>
            <a:r>
              <a:rPr lang="fr-FR" sz="2800" b="1" dirty="0"/>
              <a:t>6 200 000 €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BA4962C-0F8B-23B1-C243-1D2C4D664D3C}"/>
              </a:ext>
            </a:extLst>
          </p:cNvPr>
          <p:cNvSpPr/>
          <p:nvPr/>
        </p:nvSpPr>
        <p:spPr>
          <a:xfrm>
            <a:off x="11694904" y="9873844"/>
            <a:ext cx="5181601" cy="77959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TOTAL </a:t>
            </a:r>
          </a:p>
          <a:p>
            <a:pPr algn="ctr"/>
            <a:r>
              <a:rPr lang="fr-FR" sz="2800" b="1" dirty="0"/>
              <a:t>24 000 000€</a:t>
            </a:r>
          </a:p>
        </p:txBody>
      </p:sp>
      <p:sp>
        <p:nvSpPr>
          <p:cNvPr id="18" name="Espace réservé du pied de page 5">
            <a:extLst>
              <a:ext uri="{FF2B5EF4-FFF2-40B4-BE49-F238E27FC236}">
                <a16:creationId xmlns:a16="http://schemas.microsoft.com/office/drawing/2014/main" id="{65E5AC31-AD65-227D-B80C-08B53738684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24595" y="10421680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object 24">
            <a:extLst>
              <a:ext uri="{FF2B5EF4-FFF2-40B4-BE49-F238E27FC236}">
                <a16:creationId xmlns:a16="http://schemas.microsoft.com/office/drawing/2014/main" id="{CEDFDCF6-DA97-09AA-D8A8-A81038ED52D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EQUILIBRE GENERAL DU BUDGET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E19B60-4549-3A0B-ECDB-256E1E5E9906}"/>
              </a:ext>
            </a:extLst>
          </p:cNvPr>
          <p:cNvSpPr/>
          <p:nvPr/>
        </p:nvSpPr>
        <p:spPr>
          <a:xfrm>
            <a:off x="11684624" y="3368386"/>
            <a:ext cx="5181600" cy="8409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Résultat N-1</a:t>
            </a:r>
            <a:endParaRPr lang="fr-FR" sz="800" b="1" dirty="0"/>
          </a:p>
          <a:p>
            <a:pPr algn="ctr"/>
            <a:r>
              <a:rPr lang="fr-FR" sz="2800" b="1" dirty="0"/>
              <a:t>2 343 637,89 €</a:t>
            </a:r>
          </a:p>
        </p:txBody>
      </p: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09AC1357-1047-3B45-B0D7-D427561FE557}"/>
              </a:ext>
            </a:extLst>
          </p:cNvPr>
          <p:cNvSpPr/>
          <p:nvPr/>
        </p:nvSpPr>
        <p:spPr>
          <a:xfrm rot="2346288">
            <a:off x="8886860" y="5207130"/>
            <a:ext cx="2679419" cy="762000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6857C75-5AA2-69C4-64A2-6EF36A62CE8F}"/>
              </a:ext>
            </a:extLst>
          </p:cNvPr>
          <p:cNvSpPr/>
          <p:nvPr/>
        </p:nvSpPr>
        <p:spPr>
          <a:xfrm>
            <a:off x="3612679" y="7635987"/>
            <a:ext cx="5171320" cy="7881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Résultat N-1</a:t>
            </a:r>
            <a:endParaRPr lang="fr-FR" sz="800" b="1" dirty="0"/>
          </a:p>
          <a:p>
            <a:pPr algn="ctr"/>
            <a:r>
              <a:rPr lang="fr-FR" sz="2800" b="1" dirty="0"/>
              <a:t>3 743 224,07 €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4B2F91-DEF3-B650-B9A9-A8560F92C86A}"/>
              </a:ext>
            </a:extLst>
          </p:cNvPr>
          <p:cNvSpPr/>
          <p:nvPr/>
        </p:nvSpPr>
        <p:spPr>
          <a:xfrm>
            <a:off x="3612679" y="8424104"/>
            <a:ext cx="5171320" cy="78362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Opération d’ordre</a:t>
            </a:r>
          </a:p>
          <a:p>
            <a:pPr algn="ctr"/>
            <a:r>
              <a:rPr lang="fr-FR" sz="2800" b="1" dirty="0"/>
              <a:t>23 000 €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CD8DAC-FEC1-1743-CB6F-D1A4BF32F23C}"/>
              </a:ext>
            </a:extLst>
          </p:cNvPr>
          <p:cNvSpPr/>
          <p:nvPr/>
        </p:nvSpPr>
        <p:spPr>
          <a:xfrm>
            <a:off x="3612680" y="9196169"/>
            <a:ext cx="5171319" cy="78362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Opération patrimoniale</a:t>
            </a:r>
          </a:p>
          <a:p>
            <a:pPr algn="ctr"/>
            <a:r>
              <a:rPr lang="fr-FR" sz="2800" b="1" dirty="0"/>
              <a:t>50 000 €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3C69DA-9A9D-4468-C596-3CDB13ED7CFB}"/>
              </a:ext>
            </a:extLst>
          </p:cNvPr>
          <p:cNvSpPr/>
          <p:nvPr/>
        </p:nvSpPr>
        <p:spPr>
          <a:xfrm>
            <a:off x="11694904" y="9090222"/>
            <a:ext cx="5181600" cy="78362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Opération patrimoniale</a:t>
            </a:r>
          </a:p>
          <a:p>
            <a:pPr algn="ctr"/>
            <a:r>
              <a:rPr lang="fr-FR" sz="2800" b="1" dirty="0"/>
              <a:t>50 000 €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C4C177-1311-F2A5-369A-F233D4AAE5E5}"/>
              </a:ext>
            </a:extLst>
          </p:cNvPr>
          <p:cNvSpPr/>
          <p:nvPr/>
        </p:nvSpPr>
        <p:spPr>
          <a:xfrm>
            <a:off x="11684624" y="4209375"/>
            <a:ext cx="5181600" cy="83953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Opération d’ordre</a:t>
            </a:r>
          </a:p>
          <a:p>
            <a:pPr algn="ctr"/>
            <a:r>
              <a:rPr lang="fr-FR" sz="2800" b="1" dirty="0"/>
              <a:t>23 000 €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57933E09-9BEA-0BC6-7A15-0B9B4427B01E}"/>
              </a:ext>
            </a:extLst>
          </p:cNvPr>
          <p:cNvGrpSpPr/>
          <p:nvPr/>
        </p:nvGrpSpPr>
        <p:grpSpPr>
          <a:xfrm>
            <a:off x="18891250" y="9864967"/>
            <a:ext cx="625475" cy="1043673"/>
            <a:chOff x="18638177" y="9771071"/>
            <a:chExt cx="625475" cy="1043673"/>
          </a:xfrm>
        </p:grpSpPr>
        <p:grpSp>
          <p:nvGrpSpPr>
            <p:cNvPr id="27" name="object 25">
              <a:extLst>
                <a:ext uri="{FF2B5EF4-FFF2-40B4-BE49-F238E27FC236}">
                  <a16:creationId xmlns:a16="http://schemas.microsoft.com/office/drawing/2014/main" id="{AC9EFAC8-5F64-7D6D-BBD8-8B38DBD43F95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32" name="object 26">
                <a:extLst>
                  <a:ext uri="{FF2B5EF4-FFF2-40B4-BE49-F238E27FC236}">
                    <a16:creationId xmlns:a16="http://schemas.microsoft.com/office/drawing/2014/main" id="{1558EEBF-AB13-37A5-1E14-45A8C6AAC5CB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7">
                <a:extLst>
                  <a:ext uri="{FF2B5EF4-FFF2-40B4-BE49-F238E27FC236}">
                    <a16:creationId xmlns:a16="http://schemas.microsoft.com/office/drawing/2014/main" id="{55AB4B99-E9F0-E68D-CBA5-BECD4BED91C3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28">
                <a:extLst>
                  <a:ext uri="{FF2B5EF4-FFF2-40B4-BE49-F238E27FC236}">
                    <a16:creationId xmlns:a16="http://schemas.microsoft.com/office/drawing/2014/main" id="{86B2774C-AA39-868D-FE6C-D9446772F466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8" name="object 29">
              <a:extLst>
                <a:ext uri="{FF2B5EF4-FFF2-40B4-BE49-F238E27FC236}">
                  <a16:creationId xmlns:a16="http://schemas.microsoft.com/office/drawing/2014/main" id="{201E2182-F408-4DCA-969E-F5867CA6B479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29" name="object 30">
                <a:extLst>
                  <a:ext uri="{FF2B5EF4-FFF2-40B4-BE49-F238E27FC236}">
                    <a16:creationId xmlns:a16="http://schemas.microsoft.com/office/drawing/2014/main" id="{78566F61-226E-42BF-E578-37618B97F3CE}"/>
                  </a:ext>
                </a:extLst>
              </p:cNvPr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0" name="object 31">
                <a:extLst>
                  <a:ext uri="{FF2B5EF4-FFF2-40B4-BE49-F238E27FC236}">
                    <a16:creationId xmlns:a16="http://schemas.microsoft.com/office/drawing/2014/main" id="{F52C9B6C-CB4D-C749-E4FE-87D1E2BCE80D}"/>
                  </a:ext>
                </a:extLst>
              </p:cNvPr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1" name="object 32">
                <a:extLst>
                  <a:ext uri="{FF2B5EF4-FFF2-40B4-BE49-F238E27FC236}">
                    <a16:creationId xmlns:a16="http://schemas.microsoft.com/office/drawing/2014/main" id="{14E08F2A-FDC6-9F87-51E2-04912591509A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10" y="377190"/>
            <a:ext cx="19350355" cy="10554970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6028" y="1005210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77B8A82-356D-FF90-8536-A9B28C9BEB2C}"/>
              </a:ext>
            </a:extLst>
          </p:cNvPr>
          <p:cNvGrpSpPr/>
          <p:nvPr/>
        </p:nvGrpSpPr>
        <p:grpSpPr>
          <a:xfrm>
            <a:off x="18638177" y="9771081"/>
            <a:ext cx="625475" cy="1043663"/>
            <a:chOff x="18638177" y="9771081"/>
            <a:chExt cx="625475" cy="1043663"/>
          </a:xfrm>
        </p:grpSpPr>
        <p:grpSp>
          <p:nvGrpSpPr>
            <p:cNvPr id="26" name="object 26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27" name="object 27"/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28" name="object 28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29" name="object 29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0" name="object 30"/>
            <p:cNvSpPr/>
            <p:nvPr/>
          </p:nvSpPr>
          <p:spPr>
            <a:xfrm>
              <a:off x="18712270" y="9771081"/>
              <a:ext cx="477520" cy="669290"/>
            </a:xfrm>
            <a:custGeom>
              <a:avLst/>
              <a:gdLst/>
              <a:ahLst/>
              <a:cxnLst/>
              <a:rect l="l" t="t" r="r" b="b"/>
              <a:pathLst>
                <a:path w="477519" h="669290">
                  <a:moveTo>
                    <a:pt x="168008" y="658812"/>
                  </a:moveTo>
                  <a:lnTo>
                    <a:pt x="11595" y="357289"/>
                  </a:lnTo>
                  <a:lnTo>
                    <a:pt x="0" y="334924"/>
                  </a:lnTo>
                  <a:lnTo>
                    <a:pt x="0" y="430834"/>
                  </a:lnTo>
                  <a:lnTo>
                    <a:pt x="5689" y="482854"/>
                  </a:lnTo>
                  <a:lnTo>
                    <a:pt x="21932" y="530898"/>
                  </a:lnTo>
                  <a:lnTo>
                    <a:pt x="47510" y="573735"/>
                  </a:lnTo>
                  <a:lnTo>
                    <a:pt x="81203" y="610146"/>
                  </a:lnTo>
                  <a:lnTo>
                    <a:pt x="121767" y="638911"/>
                  </a:lnTo>
                  <a:lnTo>
                    <a:pt x="168008" y="658812"/>
                  </a:lnTo>
                  <a:close/>
                </a:path>
                <a:path w="477519" h="669290">
                  <a:moveTo>
                    <a:pt x="477202" y="0"/>
                  </a:moveTo>
                  <a:lnTo>
                    <a:pt x="381762" y="0"/>
                  </a:lnTo>
                  <a:lnTo>
                    <a:pt x="381762" y="95440"/>
                  </a:lnTo>
                  <a:lnTo>
                    <a:pt x="286321" y="95440"/>
                  </a:lnTo>
                  <a:lnTo>
                    <a:pt x="286321" y="0"/>
                  </a:lnTo>
                  <a:lnTo>
                    <a:pt x="190881" y="0"/>
                  </a:lnTo>
                  <a:lnTo>
                    <a:pt x="190881" y="95440"/>
                  </a:lnTo>
                  <a:lnTo>
                    <a:pt x="95440" y="95440"/>
                  </a:lnTo>
                  <a:lnTo>
                    <a:pt x="95440" y="0"/>
                  </a:lnTo>
                  <a:lnTo>
                    <a:pt x="0" y="0"/>
                  </a:lnTo>
                  <a:lnTo>
                    <a:pt x="0" y="250024"/>
                  </a:lnTo>
                  <a:lnTo>
                    <a:pt x="34899" y="250024"/>
                  </a:lnTo>
                  <a:lnTo>
                    <a:pt x="252247" y="669023"/>
                  </a:lnTo>
                  <a:lnTo>
                    <a:pt x="274396" y="666737"/>
                  </a:lnTo>
                  <a:lnTo>
                    <a:pt x="295897" y="662470"/>
                  </a:lnTo>
                  <a:lnTo>
                    <a:pt x="316649" y="656310"/>
                  </a:lnTo>
                  <a:lnTo>
                    <a:pt x="336575" y="648385"/>
                  </a:lnTo>
                  <a:lnTo>
                    <a:pt x="129933" y="250024"/>
                  </a:lnTo>
                  <a:lnTo>
                    <a:pt x="208876" y="250024"/>
                  </a:lnTo>
                  <a:lnTo>
                    <a:pt x="395770" y="610285"/>
                  </a:lnTo>
                  <a:lnTo>
                    <a:pt x="412546" y="594067"/>
                  </a:lnTo>
                  <a:lnTo>
                    <a:pt x="427697" y="576287"/>
                  </a:lnTo>
                  <a:lnTo>
                    <a:pt x="441058" y="557060"/>
                  </a:lnTo>
                  <a:lnTo>
                    <a:pt x="452526" y="536524"/>
                  </a:lnTo>
                  <a:lnTo>
                    <a:pt x="303898" y="250024"/>
                  </a:lnTo>
                  <a:lnTo>
                    <a:pt x="382790" y="250024"/>
                  </a:lnTo>
                  <a:lnTo>
                    <a:pt x="477113" y="431863"/>
                  </a:lnTo>
                  <a:lnTo>
                    <a:pt x="477151" y="250024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2A399FF7-1AAC-43B4-A657-0660FC7C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20391AE1-5FF4-49E9-8CBB-6B641502F029}"/>
              </a:ext>
            </a:extLst>
          </p:cNvPr>
          <p:cNvSpPr txBox="1">
            <a:spLocks/>
          </p:cNvSpPr>
          <p:nvPr/>
        </p:nvSpPr>
        <p:spPr>
          <a:xfrm>
            <a:off x="2531726" y="3551603"/>
            <a:ext cx="15064124" cy="168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spc="-20" dirty="0">
                <a:solidFill>
                  <a:schemeClr val="bg1"/>
                </a:solidFill>
              </a:rPr>
              <a:t>SECTION DE FONCTIONNEMENT </a:t>
            </a:r>
          </a:p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spc="-20" dirty="0">
                <a:solidFill>
                  <a:schemeClr val="bg1"/>
                </a:solidFill>
              </a:rPr>
              <a:t>Recettes réelles de fonctionnement</a:t>
            </a:r>
            <a:endParaRPr lang="fr-FR" spc="-20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2A7AF640-F3C2-C159-35BB-158F5B6B0678}"/>
              </a:ext>
            </a:extLst>
          </p:cNvPr>
          <p:cNvSpPr txBox="1">
            <a:spLocks/>
          </p:cNvSpPr>
          <p:nvPr/>
        </p:nvSpPr>
        <p:spPr>
          <a:xfrm>
            <a:off x="5632450" y="10552090"/>
            <a:ext cx="46239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6087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5">
            <a:extLst>
              <a:ext uri="{FF2B5EF4-FFF2-40B4-BE49-F238E27FC236}">
                <a16:creationId xmlns:a16="http://schemas.microsoft.com/office/drawing/2014/main" id="{28668932-F1ED-901B-071E-BEA241802F7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" name="object 24">
            <a:extLst>
              <a:ext uri="{FF2B5EF4-FFF2-40B4-BE49-F238E27FC236}">
                <a16:creationId xmlns:a16="http://schemas.microsoft.com/office/drawing/2014/main" id="{2D524C33-3710-1832-6B63-7966FDB8601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LES RECETTES REELLES DE FONCTIONNEMENT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6" name="Graphique 25">
            <a:extLst>
              <a:ext uri="{FF2B5EF4-FFF2-40B4-BE49-F238E27FC236}">
                <a16:creationId xmlns:a16="http://schemas.microsoft.com/office/drawing/2014/main" id="{D22B7E02-C753-5AB0-606B-E6A01FF69E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668087"/>
              </p:ext>
            </p:extLst>
          </p:nvPr>
        </p:nvGraphicFramePr>
        <p:xfrm>
          <a:off x="535884" y="1920874"/>
          <a:ext cx="6324599" cy="6797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FF50F091-DEAE-1E85-4458-32E7ADED7D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4594088"/>
              </p:ext>
            </p:extLst>
          </p:nvPr>
        </p:nvGraphicFramePr>
        <p:xfrm>
          <a:off x="13078641" y="1920875"/>
          <a:ext cx="6599765" cy="693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ZoneTexte 7">
            <a:extLst>
              <a:ext uri="{FF2B5EF4-FFF2-40B4-BE49-F238E27FC236}">
                <a16:creationId xmlns:a16="http://schemas.microsoft.com/office/drawing/2014/main" id="{B7ADA809-1A7D-1577-81BB-D49E60CA18FD}"/>
              </a:ext>
            </a:extLst>
          </p:cNvPr>
          <p:cNvSpPr txBox="1"/>
          <p:nvPr/>
        </p:nvSpPr>
        <p:spPr>
          <a:xfrm>
            <a:off x="2085445" y="4450290"/>
            <a:ext cx="320162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0"/>
            </a:defPPr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dirty="0">
                <a:solidFill>
                  <a:schemeClr val="tx2"/>
                </a:solidFill>
              </a:rPr>
              <a:t>2024</a:t>
            </a:r>
          </a:p>
          <a:p>
            <a:pPr algn="ctr"/>
            <a:r>
              <a:rPr lang="fr-FR" sz="4800" b="1" dirty="0">
                <a:solidFill>
                  <a:schemeClr val="tx2"/>
                </a:solidFill>
              </a:rPr>
              <a:t>25,7 M€</a:t>
            </a:r>
          </a:p>
          <a:p>
            <a:pPr algn="ctr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20" name="Flèche : courbe vers le bas 19">
            <a:extLst>
              <a:ext uri="{FF2B5EF4-FFF2-40B4-BE49-F238E27FC236}">
                <a16:creationId xmlns:a16="http://schemas.microsoft.com/office/drawing/2014/main" id="{3A85DD6B-BB26-FA69-FDB5-822D2401D598}"/>
              </a:ext>
            </a:extLst>
          </p:cNvPr>
          <p:cNvSpPr/>
          <p:nvPr/>
        </p:nvSpPr>
        <p:spPr>
          <a:xfrm>
            <a:off x="7112282" y="2913612"/>
            <a:ext cx="5911567" cy="1828800"/>
          </a:xfrm>
          <a:prstGeom prst="curvedDown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73675299-5F2A-7E8A-8F64-BB507B2E7CD1}"/>
              </a:ext>
            </a:extLst>
          </p:cNvPr>
          <p:cNvSpPr/>
          <p:nvPr/>
        </p:nvSpPr>
        <p:spPr>
          <a:xfrm>
            <a:off x="8721195" y="4170460"/>
            <a:ext cx="2661707" cy="137377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/>
              <a:t>+0,13%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2C9A4A9-7577-C9E5-4277-39995AFDA1AE}"/>
              </a:ext>
            </a:extLst>
          </p:cNvPr>
          <p:cNvGrpSpPr/>
          <p:nvPr/>
        </p:nvGrpSpPr>
        <p:grpSpPr>
          <a:xfrm>
            <a:off x="18891250" y="9864967"/>
            <a:ext cx="625475" cy="1043673"/>
            <a:chOff x="18638177" y="9771071"/>
            <a:chExt cx="625475" cy="1043673"/>
          </a:xfrm>
        </p:grpSpPr>
        <p:grpSp>
          <p:nvGrpSpPr>
            <p:cNvPr id="3" name="object 25">
              <a:extLst>
                <a:ext uri="{FF2B5EF4-FFF2-40B4-BE49-F238E27FC236}">
                  <a16:creationId xmlns:a16="http://schemas.microsoft.com/office/drawing/2014/main" id="{CF8205B8-5244-3CE9-9ADC-DDC7564207FA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11" name="object 26">
                <a:extLst>
                  <a:ext uri="{FF2B5EF4-FFF2-40B4-BE49-F238E27FC236}">
                    <a16:creationId xmlns:a16="http://schemas.microsoft.com/office/drawing/2014/main" id="{CE897DEE-F165-0C29-2EF5-361FFAC459DB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27">
                <a:extLst>
                  <a:ext uri="{FF2B5EF4-FFF2-40B4-BE49-F238E27FC236}">
                    <a16:creationId xmlns:a16="http://schemas.microsoft.com/office/drawing/2014/main" id="{DC2C6B42-FB68-6620-753B-109564F1FF14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28">
                <a:extLst>
                  <a:ext uri="{FF2B5EF4-FFF2-40B4-BE49-F238E27FC236}">
                    <a16:creationId xmlns:a16="http://schemas.microsoft.com/office/drawing/2014/main" id="{10222C86-10C9-7FD4-5C0E-6894DB543F66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" name="object 29">
              <a:extLst>
                <a:ext uri="{FF2B5EF4-FFF2-40B4-BE49-F238E27FC236}">
                  <a16:creationId xmlns:a16="http://schemas.microsoft.com/office/drawing/2014/main" id="{30378B81-D28B-86D5-2712-F1F30F612A06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7" name="object 30">
                <a:extLst>
                  <a:ext uri="{FF2B5EF4-FFF2-40B4-BE49-F238E27FC236}">
                    <a16:creationId xmlns:a16="http://schemas.microsoft.com/office/drawing/2014/main" id="{115C4AA1-8488-4977-5900-F0F6C9DA009F}"/>
                  </a:ext>
                </a:extLst>
              </p:cNvPr>
              <p:cNvPicPr/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8" name="object 31">
                <a:extLst>
                  <a:ext uri="{FF2B5EF4-FFF2-40B4-BE49-F238E27FC236}">
                    <a16:creationId xmlns:a16="http://schemas.microsoft.com/office/drawing/2014/main" id="{5C0BC51B-2C01-8CEB-E50A-C0874B30BC39}"/>
                  </a:ext>
                </a:extLst>
              </p:cNvPr>
              <p:cNvPicPr/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10" name="object 32">
                <a:extLst>
                  <a:ext uri="{FF2B5EF4-FFF2-40B4-BE49-F238E27FC236}">
                    <a16:creationId xmlns:a16="http://schemas.microsoft.com/office/drawing/2014/main" id="{EF9D1FC9-5615-6B5C-6FA9-83E9AA2BA6F2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pic>
        <p:nvPicPr>
          <p:cNvPr id="13" name="Image 12">
            <a:extLst>
              <a:ext uri="{FF2B5EF4-FFF2-40B4-BE49-F238E27FC236}">
                <a16:creationId xmlns:a16="http://schemas.microsoft.com/office/drawing/2014/main" id="{6CE877FD-4A4F-6E8F-5A71-E4B1C50692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0050" y="8031051"/>
            <a:ext cx="9946582" cy="248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2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04E1C1-7A3B-CC49-DD10-4B240EEB7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>
            <a:extLst>
              <a:ext uri="{FF2B5EF4-FFF2-40B4-BE49-F238E27FC236}">
                <a16:creationId xmlns:a16="http://schemas.microsoft.com/office/drawing/2014/main" id="{51AA1A9D-0F44-8080-4636-C7F0BDC528E0}"/>
              </a:ext>
            </a:extLst>
          </p:cNvPr>
          <p:cNvSpPr/>
          <p:nvPr/>
        </p:nvSpPr>
        <p:spPr>
          <a:xfrm>
            <a:off x="886028" y="250333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66E96749-A406-7A8D-FDC2-C10BFADCA61E}"/>
              </a:ext>
            </a:extLst>
          </p:cNvPr>
          <p:cNvGrpSpPr/>
          <p:nvPr/>
        </p:nvGrpSpPr>
        <p:grpSpPr>
          <a:xfrm>
            <a:off x="18891250" y="9864967"/>
            <a:ext cx="625475" cy="1043673"/>
            <a:chOff x="18638177" y="9771071"/>
            <a:chExt cx="625475" cy="1043673"/>
          </a:xfrm>
        </p:grpSpPr>
        <p:grpSp>
          <p:nvGrpSpPr>
            <p:cNvPr id="25" name="object 25">
              <a:extLst>
                <a:ext uri="{FF2B5EF4-FFF2-40B4-BE49-F238E27FC236}">
                  <a16:creationId xmlns:a16="http://schemas.microsoft.com/office/drawing/2014/main" id="{1B7C384C-414D-807F-0765-E2FF3682B81B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26" name="object 26">
                <a:extLst>
                  <a:ext uri="{FF2B5EF4-FFF2-40B4-BE49-F238E27FC236}">
                    <a16:creationId xmlns:a16="http://schemas.microsoft.com/office/drawing/2014/main" id="{7FE8B2A6-BCC2-4C10-ABCC-D4713B7F9E51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>
                <a:extLst>
                  <a:ext uri="{FF2B5EF4-FFF2-40B4-BE49-F238E27FC236}">
                    <a16:creationId xmlns:a16="http://schemas.microsoft.com/office/drawing/2014/main" id="{CB9FA1B4-E590-F628-6978-D39703DF6061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>
                <a:extLst>
                  <a:ext uri="{FF2B5EF4-FFF2-40B4-BE49-F238E27FC236}">
                    <a16:creationId xmlns:a16="http://schemas.microsoft.com/office/drawing/2014/main" id="{B6846A60-D2A7-4E67-272A-F6259AD0D2F8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29">
              <a:extLst>
                <a:ext uri="{FF2B5EF4-FFF2-40B4-BE49-F238E27FC236}">
                  <a16:creationId xmlns:a16="http://schemas.microsoft.com/office/drawing/2014/main" id="{E3F214B9-94BC-6C67-111A-9F3E74E8DF6A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30" name="object 30">
                <a:extLst>
                  <a:ext uri="{FF2B5EF4-FFF2-40B4-BE49-F238E27FC236}">
                    <a16:creationId xmlns:a16="http://schemas.microsoft.com/office/drawing/2014/main" id="{95ED765A-10D5-01C6-19F1-1623C645C752}"/>
                  </a:ext>
                </a:extLst>
              </p:cNvPr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1" name="object 31">
                <a:extLst>
                  <a:ext uri="{FF2B5EF4-FFF2-40B4-BE49-F238E27FC236}">
                    <a16:creationId xmlns:a16="http://schemas.microsoft.com/office/drawing/2014/main" id="{F8BCA3A7-729B-C5F6-ACE5-87C92050117C}"/>
                  </a:ext>
                </a:extLst>
              </p:cNvPr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2" name="object 32">
                <a:extLst>
                  <a:ext uri="{FF2B5EF4-FFF2-40B4-BE49-F238E27FC236}">
                    <a16:creationId xmlns:a16="http://schemas.microsoft.com/office/drawing/2014/main" id="{F66A290B-B889-2C64-807A-2CC92B334060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5" name="object 24">
            <a:extLst>
              <a:ext uri="{FF2B5EF4-FFF2-40B4-BE49-F238E27FC236}">
                <a16:creationId xmlns:a16="http://schemas.microsoft.com/office/drawing/2014/main" id="{A446375E-4871-1F63-7B57-1E6865C41A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4" y="0"/>
            <a:ext cx="20104100" cy="1277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PREVISION BUDGETAIRE POUR 2025</a:t>
            </a:r>
            <a:b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Recettes réelles de fonctionnement</a:t>
            </a:r>
            <a:endParaRPr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629E412F-816A-537F-9E58-B71613A3EF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9855181"/>
              </p:ext>
            </p:extLst>
          </p:nvPr>
        </p:nvGraphicFramePr>
        <p:xfrm>
          <a:off x="284522" y="1477429"/>
          <a:ext cx="5558519" cy="6075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E1F3FF48-FC44-F236-C91B-30B5EE569DFE}"/>
              </a:ext>
            </a:extLst>
          </p:cNvPr>
          <p:cNvSpPr txBox="1"/>
          <p:nvPr/>
        </p:nvSpPr>
        <p:spPr>
          <a:xfrm>
            <a:off x="1707388" y="3725735"/>
            <a:ext cx="27127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>
                <a:solidFill>
                  <a:schemeClr val="tx2"/>
                </a:solidFill>
              </a:rPr>
              <a:t>2025</a:t>
            </a:r>
          </a:p>
          <a:p>
            <a:pPr algn="ctr"/>
            <a:r>
              <a:rPr lang="fr-FR" sz="4800" b="1" dirty="0">
                <a:solidFill>
                  <a:schemeClr val="tx2"/>
                </a:solidFill>
              </a:rPr>
              <a:t>25,8 M€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57FBC4F-F584-EEF7-2E0E-77E107EE873D}"/>
              </a:ext>
            </a:extLst>
          </p:cNvPr>
          <p:cNvSpPr/>
          <p:nvPr/>
        </p:nvSpPr>
        <p:spPr>
          <a:xfrm>
            <a:off x="10349186" y="1477429"/>
            <a:ext cx="6019800" cy="220980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Recettes fiscales</a:t>
            </a:r>
          </a:p>
          <a:p>
            <a:pPr algn="ctr"/>
            <a:r>
              <a:rPr lang="fr-FR" sz="3200" b="1" dirty="0"/>
              <a:t>17,8 M€</a:t>
            </a:r>
            <a:endParaRPr lang="fr-FR" sz="2400" b="1" dirty="0"/>
          </a:p>
        </p:txBody>
      </p:sp>
      <p:sp>
        <p:nvSpPr>
          <p:cNvPr id="113" name="Flèche : droite 112">
            <a:extLst>
              <a:ext uri="{FF2B5EF4-FFF2-40B4-BE49-F238E27FC236}">
                <a16:creationId xmlns:a16="http://schemas.microsoft.com/office/drawing/2014/main" id="{90725A9A-1B45-E7C9-6A41-8DBA9DAEF280}"/>
              </a:ext>
            </a:extLst>
          </p:cNvPr>
          <p:cNvSpPr/>
          <p:nvPr/>
        </p:nvSpPr>
        <p:spPr>
          <a:xfrm rot="21089063">
            <a:off x="5876609" y="2641327"/>
            <a:ext cx="4145320" cy="762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B8E5663-068B-6ABC-985C-AE7F531ED2E2}"/>
              </a:ext>
            </a:extLst>
          </p:cNvPr>
          <p:cNvSpPr/>
          <p:nvPr/>
        </p:nvSpPr>
        <p:spPr>
          <a:xfrm>
            <a:off x="10058084" y="4301623"/>
            <a:ext cx="6602004" cy="5563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Produits de la fiscalité : 14,5 M€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just"/>
            <a:r>
              <a:rPr lang="fr-FR" sz="2800" dirty="0"/>
              <a:t>La fiscalité directe sera marquée en 2025 par la revalorisation des valeurs locatives au taux de +1,7%. </a:t>
            </a:r>
          </a:p>
          <a:p>
            <a:pPr algn="just"/>
            <a:endParaRPr lang="fr-FR" sz="1050" dirty="0"/>
          </a:p>
          <a:p>
            <a:pPr algn="just"/>
            <a:r>
              <a:rPr lang="fr-FR" sz="2800" dirty="0"/>
              <a:t>La commune a décidé d’appliqué une nouvelle baisse des taux d’imposition. Cette diminution représente </a:t>
            </a:r>
            <a:r>
              <a:rPr lang="fr-FR" sz="2800" b="1" dirty="0"/>
              <a:t>un gain supplémentaire de 758 783 € </a:t>
            </a:r>
            <a:r>
              <a:rPr lang="fr-FR" sz="2800" dirty="0"/>
              <a:t>pour les Soiséens.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A3D11D25-BE0D-DD6A-7C00-89FDB414F362}"/>
              </a:ext>
            </a:extLst>
          </p:cNvPr>
          <p:cNvSpPr/>
          <p:nvPr/>
        </p:nvSpPr>
        <p:spPr>
          <a:xfrm>
            <a:off x="16870678" y="4301623"/>
            <a:ext cx="3164645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Droit de mutation 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800 000€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938D8FE-BE2B-60C9-A951-25C4061294BA}"/>
              </a:ext>
            </a:extLst>
          </p:cNvPr>
          <p:cNvSpPr/>
          <p:nvPr/>
        </p:nvSpPr>
        <p:spPr>
          <a:xfrm>
            <a:off x="5989398" y="5932555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Versement du prélèvement des paris hippiques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540 000€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B9AF023-6ABD-743B-16A3-8250BA9DE867}"/>
              </a:ext>
            </a:extLst>
          </p:cNvPr>
          <p:cNvSpPr/>
          <p:nvPr/>
        </p:nvSpPr>
        <p:spPr>
          <a:xfrm>
            <a:off x="16870678" y="5924911"/>
            <a:ext cx="316464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Taxe sur l’électricité 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300 000€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AC81E011-DA3B-9939-F14A-4073D0EF882E}"/>
              </a:ext>
            </a:extLst>
          </p:cNvPr>
          <p:cNvSpPr/>
          <p:nvPr/>
        </p:nvSpPr>
        <p:spPr>
          <a:xfrm>
            <a:off x="16866315" y="7526118"/>
            <a:ext cx="316464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TLPE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30 000€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37121852-9F36-1D2E-2C3E-481DD6EC05D5}"/>
              </a:ext>
            </a:extLst>
          </p:cNvPr>
          <p:cNvSpPr/>
          <p:nvPr/>
        </p:nvSpPr>
        <p:spPr>
          <a:xfrm>
            <a:off x="5989398" y="4301622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Attribution de compensation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1 300 000€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6C42BA8B-7987-4E8C-03D9-CD2BCFEFFE52}"/>
              </a:ext>
            </a:extLst>
          </p:cNvPr>
          <p:cNvSpPr/>
          <p:nvPr/>
        </p:nvSpPr>
        <p:spPr>
          <a:xfrm>
            <a:off x="6020161" y="7563488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Dotation de Solidarité Communautaire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80 000€</a:t>
            </a:r>
          </a:p>
        </p:txBody>
      </p:sp>
      <p:sp>
        <p:nvSpPr>
          <p:cNvPr id="2" name="Espace réservé du pied de page 5">
            <a:extLst>
              <a:ext uri="{FF2B5EF4-FFF2-40B4-BE49-F238E27FC236}">
                <a16:creationId xmlns:a16="http://schemas.microsoft.com/office/drawing/2014/main" id="{4C62B04E-1645-9D69-7253-6F1DFB28DAB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14B1F2D-4C7F-4133-1BB4-7CADC4FAFC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670" y="7464054"/>
            <a:ext cx="4692220" cy="359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1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EDDB1-77FF-4EDA-D9F4-3E0695261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>
            <a:extLst>
              <a:ext uri="{FF2B5EF4-FFF2-40B4-BE49-F238E27FC236}">
                <a16:creationId xmlns:a16="http://schemas.microsoft.com/office/drawing/2014/main" id="{882D6657-A667-D655-A3C6-2A46DC187A09}"/>
              </a:ext>
            </a:extLst>
          </p:cNvPr>
          <p:cNvSpPr/>
          <p:nvPr/>
        </p:nvSpPr>
        <p:spPr>
          <a:xfrm>
            <a:off x="886028" y="250333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907424D6-CCF6-265A-E824-3A0A5BB2FEF8}"/>
              </a:ext>
            </a:extLst>
          </p:cNvPr>
          <p:cNvGrpSpPr/>
          <p:nvPr/>
        </p:nvGrpSpPr>
        <p:grpSpPr>
          <a:xfrm>
            <a:off x="18891250" y="9864967"/>
            <a:ext cx="625475" cy="1043673"/>
            <a:chOff x="18638177" y="9771071"/>
            <a:chExt cx="625475" cy="1043673"/>
          </a:xfrm>
        </p:grpSpPr>
        <p:grpSp>
          <p:nvGrpSpPr>
            <p:cNvPr id="25" name="object 25">
              <a:extLst>
                <a:ext uri="{FF2B5EF4-FFF2-40B4-BE49-F238E27FC236}">
                  <a16:creationId xmlns:a16="http://schemas.microsoft.com/office/drawing/2014/main" id="{8036CB70-66E4-133C-37A7-16599459CADC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26" name="object 26">
                <a:extLst>
                  <a:ext uri="{FF2B5EF4-FFF2-40B4-BE49-F238E27FC236}">
                    <a16:creationId xmlns:a16="http://schemas.microsoft.com/office/drawing/2014/main" id="{1E4F3044-E3AF-7E1B-1488-DA47B7A0F398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7">
                <a:extLst>
                  <a:ext uri="{FF2B5EF4-FFF2-40B4-BE49-F238E27FC236}">
                    <a16:creationId xmlns:a16="http://schemas.microsoft.com/office/drawing/2014/main" id="{4510AF5F-E120-AA0B-D309-2BA0BB12CA95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8">
                <a:extLst>
                  <a:ext uri="{FF2B5EF4-FFF2-40B4-BE49-F238E27FC236}">
                    <a16:creationId xmlns:a16="http://schemas.microsoft.com/office/drawing/2014/main" id="{5C8691AC-1D7C-D38E-7415-8E93655343AE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object 29">
              <a:extLst>
                <a:ext uri="{FF2B5EF4-FFF2-40B4-BE49-F238E27FC236}">
                  <a16:creationId xmlns:a16="http://schemas.microsoft.com/office/drawing/2014/main" id="{5429E070-7BE1-B4B2-3D60-E7869047A81F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30" name="object 30">
                <a:extLst>
                  <a:ext uri="{FF2B5EF4-FFF2-40B4-BE49-F238E27FC236}">
                    <a16:creationId xmlns:a16="http://schemas.microsoft.com/office/drawing/2014/main" id="{DDA675D8-A395-59F6-285E-851CF19B6F51}"/>
                  </a:ext>
                </a:extLst>
              </p:cNvPr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31" name="object 31">
                <a:extLst>
                  <a:ext uri="{FF2B5EF4-FFF2-40B4-BE49-F238E27FC236}">
                    <a16:creationId xmlns:a16="http://schemas.microsoft.com/office/drawing/2014/main" id="{CD6DE6DA-7A9A-B0E5-A0AE-80FF943C37F2}"/>
                  </a:ext>
                </a:extLst>
              </p:cNvPr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32" name="object 32">
                <a:extLst>
                  <a:ext uri="{FF2B5EF4-FFF2-40B4-BE49-F238E27FC236}">
                    <a16:creationId xmlns:a16="http://schemas.microsoft.com/office/drawing/2014/main" id="{D59BAE78-71BE-7851-6542-8D6542C18DAF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5" name="object 24">
            <a:extLst>
              <a:ext uri="{FF2B5EF4-FFF2-40B4-BE49-F238E27FC236}">
                <a16:creationId xmlns:a16="http://schemas.microsoft.com/office/drawing/2014/main" id="{01FBD007-8630-5026-3707-906387AB5A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4" y="0"/>
            <a:ext cx="20104100" cy="127727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PREVISION BUDGETAIRE POUR 2025</a:t>
            </a:r>
            <a:b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Recettes réelles de fonctionnement</a:t>
            </a:r>
            <a:endParaRPr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4A656F35-42C8-CE5B-D587-908B189637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814617"/>
              </p:ext>
            </p:extLst>
          </p:nvPr>
        </p:nvGraphicFramePr>
        <p:xfrm>
          <a:off x="284522" y="1477429"/>
          <a:ext cx="5558519" cy="6075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980BA6B0-8F94-F1E4-AFDA-667D39ADE280}"/>
              </a:ext>
            </a:extLst>
          </p:cNvPr>
          <p:cNvSpPr txBox="1"/>
          <p:nvPr/>
        </p:nvSpPr>
        <p:spPr>
          <a:xfrm>
            <a:off x="1707388" y="3725735"/>
            <a:ext cx="27127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>
                <a:solidFill>
                  <a:schemeClr val="tx2"/>
                </a:solidFill>
              </a:rPr>
              <a:t>2025</a:t>
            </a:r>
          </a:p>
          <a:p>
            <a:pPr algn="ctr"/>
            <a:r>
              <a:rPr lang="fr-FR" sz="4800" b="1" dirty="0">
                <a:solidFill>
                  <a:schemeClr val="tx2"/>
                </a:solidFill>
              </a:rPr>
              <a:t>25,8 M€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D9A40642-D54D-9B3C-42E0-DDF4133E7723}"/>
              </a:ext>
            </a:extLst>
          </p:cNvPr>
          <p:cNvSpPr/>
          <p:nvPr/>
        </p:nvSpPr>
        <p:spPr>
          <a:xfrm>
            <a:off x="11251161" y="1686712"/>
            <a:ext cx="6019800" cy="220980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Dotations et subventions</a:t>
            </a:r>
          </a:p>
          <a:p>
            <a:pPr algn="ctr"/>
            <a:r>
              <a:rPr lang="fr-FR" sz="3200" b="1" dirty="0"/>
              <a:t>4,7 M€</a:t>
            </a:r>
            <a:endParaRPr lang="fr-FR" sz="2400" b="1" dirty="0"/>
          </a:p>
        </p:txBody>
      </p:sp>
      <p:sp>
        <p:nvSpPr>
          <p:cNvPr id="113" name="Flèche : droite 112">
            <a:extLst>
              <a:ext uri="{FF2B5EF4-FFF2-40B4-BE49-F238E27FC236}">
                <a16:creationId xmlns:a16="http://schemas.microsoft.com/office/drawing/2014/main" id="{0150DD66-9721-1C9D-2F56-A1CEAB086606}"/>
              </a:ext>
            </a:extLst>
          </p:cNvPr>
          <p:cNvSpPr/>
          <p:nvPr/>
        </p:nvSpPr>
        <p:spPr>
          <a:xfrm rot="21089063">
            <a:off x="5876609" y="2641327"/>
            <a:ext cx="4145320" cy="762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6E86445-64CD-0BFC-D8A3-20BCB8B1F294}"/>
              </a:ext>
            </a:extLst>
          </p:cNvPr>
          <p:cNvSpPr/>
          <p:nvPr/>
        </p:nvSpPr>
        <p:spPr>
          <a:xfrm>
            <a:off x="14700250" y="4542170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CAF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1 467 000 €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6F700427-E1AC-C738-B3CC-E487132D491D}"/>
              </a:ext>
            </a:extLst>
          </p:cNvPr>
          <p:cNvSpPr/>
          <p:nvPr/>
        </p:nvSpPr>
        <p:spPr>
          <a:xfrm>
            <a:off x="14701395" y="6169893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ETAT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140 000 €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336F0382-7F19-0768-E563-7F45BE4453A0}"/>
              </a:ext>
            </a:extLst>
          </p:cNvPr>
          <p:cNvSpPr/>
          <p:nvPr/>
        </p:nvSpPr>
        <p:spPr>
          <a:xfrm>
            <a:off x="10052050" y="4542170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DGF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1 950 000 €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41032852-8F89-19C9-866D-2D7E7E2B6042}"/>
              </a:ext>
            </a:extLst>
          </p:cNvPr>
          <p:cNvSpPr/>
          <p:nvPr/>
        </p:nvSpPr>
        <p:spPr>
          <a:xfrm>
            <a:off x="10052050" y="7797616"/>
            <a:ext cx="3858096" cy="16670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Dotation National de Péréquation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250 000 €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63DF03D-8207-A53F-3089-C96C2C915149}"/>
              </a:ext>
            </a:extLst>
          </p:cNvPr>
          <p:cNvSpPr/>
          <p:nvPr/>
        </p:nvSpPr>
        <p:spPr>
          <a:xfrm>
            <a:off x="10052050" y="6169893"/>
            <a:ext cx="3858096" cy="14375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Dotation Solidarité Urbaine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/>
              <a:t>190 000 €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E1AAD36A-76BD-AB9E-40A8-D8C4C59893DB}"/>
              </a:ext>
            </a:extLst>
          </p:cNvPr>
          <p:cNvSpPr/>
          <p:nvPr/>
        </p:nvSpPr>
        <p:spPr>
          <a:xfrm>
            <a:off x="14716385" y="7797615"/>
            <a:ext cx="3858096" cy="166706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Le Fonds national pour les nuisances aéroportuaires</a:t>
            </a:r>
          </a:p>
          <a:p>
            <a:pPr algn="ctr"/>
            <a:r>
              <a:rPr lang="fr-FR" sz="2400" b="1" dirty="0"/>
              <a:t> </a:t>
            </a:r>
          </a:p>
          <a:p>
            <a:pPr algn="ctr"/>
            <a:r>
              <a:rPr lang="fr-FR" sz="2400" b="1" dirty="0"/>
              <a:t> 240 000€</a:t>
            </a:r>
          </a:p>
          <a:p>
            <a:pPr algn="ctr"/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60DA0B-2EDC-B721-0A9B-8FA447885B6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EEE857A-7F5D-F67B-5594-A4C2CED916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445" y="7419372"/>
            <a:ext cx="4596028" cy="352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5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10" y="377190"/>
            <a:ext cx="19350355" cy="10554970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275F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6028" y="1005210"/>
            <a:ext cx="553085" cy="776605"/>
          </a:xfrm>
          <a:custGeom>
            <a:avLst/>
            <a:gdLst/>
            <a:ahLst/>
            <a:cxnLst/>
            <a:rect l="l" t="t" r="r" b="b"/>
            <a:pathLst>
              <a:path w="553085" h="776605">
                <a:moveTo>
                  <a:pt x="194500" y="764133"/>
                </a:moveTo>
                <a:lnTo>
                  <a:pt x="13436" y="414426"/>
                </a:lnTo>
                <a:lnTo>
                  <a:pt x="0" y="388480"/>
                </a:lnTo>
                <a:lnTo>
                  <a:pt x="0" y="499719"/>
                </a:lnTo>
                <a:lnTo>
                  <a:pt x="4864" y="551675"/>
                </a:lnTo>
                <a:lnTo>
                  <a:pt x="18859" y="600405"/>
                </a:lnTo>
                <a:lnTo>
                  <a:pt x="41084" y="644994"/>
                </a:lnTo>
                <a:lnTo>
                  <a:pt x="70650" y="684555"/>
                </a:lnTo>
                <a:lnTo>
                  <a:pt x="106680" y="718197"/>
                </a:lnTo>
                <a:lnTo>
                  <a:pt x="148259" y="745020"/>
                </a:lnTo>
                <a:lnTo>
                  <a:pt x="194500" y="764133"/>
                </a:lnTo>
                <a:close/>
              </a:path>
              <a:path w="553085" h="776605">
                <a:moveTo>
                  <a:pt x="552462" y="0"/>
                </a:moveTo>
                <a:lnTo>
                  <a:pt x="441972" y="0"/>
                </a:lnTo>
                <a:lnTo>
                  <a:pt x="441972" y="110693"/>
                </a:lnTo>
                <a:lnTo>
                  <a:pt x="331482" y="110693"/>
                </a:lnTo>
                <a:lnTo>
                  <a:pt x="331482" y="0"/>
                </a:lnTo>
                <a:lnTo>
                  <a:pt x="220992" y="0"/>
                </a:lnTo>
                <a:lnTo>
                  <a:pt x="220992" y="110693"/>
                </a:lnTo>
                <a:lnTo>
                  <a:pt x="110490" y="110693"/>
                </a:lnTo>
                <a:lnTo>
                  <a:pt x="110490" y="0"/>
                </a:lnTo>
                <a:lnTo>
                  <a:pt x="0" y="0"/>
                </a:lnTo>
                <a:lnTo>
                  <a:pt x="0" y="290004"/>
                </a:lnTo>
                <a:lnTo>
                  <a:pt x="40424" y="290004"/>
                </a:lnTo>
                <a:lnTo>
                  <a:pt x="292036" y="775982"/>
                </a:lnTo>
                <a:lnTo>
                  <a:pt x="317677" y="773328"/>
                </a:lnTo>
                <a:lnTo>
                  <a:pt x="342557" y="768375"/>
                </a:lnTo>
                <a:lnTo>
                  <a:pt x="366585" y="761238"/>
                </a:lnTo>
                <a:lnTo>
                  <a:pt x="389648" y="752043"/>
                </a:lnTo>
                <a:lnTo>
                  <a:pt x="150431" y="290004"/>
                </a:lnTo>
                <a:lnTo>
                  <a:pt x="241833" y="290004"/>
                </a:lnTo>
                <a:lnTo>
                  <a:pt x="458165" y="707847"/>
                </a:lnTo>
                <a:lnTo>
                  <a:pt x="477608" y="689038"/>
                </a:lnTo>
                <a:lnTo>
                  <a:pt x="495134" y="668413"/>
                </a:lnTo>
                <a:lnTo>
                  <a:pt x="510616" y="646125"/>
                </a:lnTo>
                <a:lnTo>
                  <a:pt x="523887" y="622300"/>
                </a:lnTo>
                <a:lnTo>
                  <a:pt x="351840" y="290004"/>
                </a:lnTo>
                <a:lnTo>
                  <a:pt x="443242" y="290004"/>
                </a:lnTo>
                <a:lnTo>
                  <a:pt x="552424" y="500900"/>
                </a:lnTo>
                <a:lnTo>
                  <a:pt x="55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A77B8A82-356D-FF90-8536-A9B28C9BEB2C}"/>
              </a:ext>
            </a:extLst>
          </p:cNvPr>
          <p:cNvGrpSpPr/>
          <p:nvPr/>
        </p:nvGrpSpPr>
        <p:grpSpPr>
          <a:xfrm>
            <a:off x="18638177" y="9771081"/>
            <a:ext cx="625475" cy="1043663"/>
            <a:chOff x="18638177" y="9771081"/>
            <a:chExt cx="625475" cy="1043663"/>
          </a:xfrm>
        </p:grpSpPr>
        <p:grpSp>
          <p:nvGrpSpPr>
            <p:cNvPr id="26" name="object 26"/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27" name="object 27"/>
              <p:cNvPicPr/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28" name="object 28"/>
              <p:cNvPicPr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29" name="object 29"/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0" name="object 30"/>
            <p:cNvSpPr/>
            <p:nvPr/>
          </p:nvSpPr>
          <p:spPr>
            <a:xfrm>
              <a:off x="18712270" y="9771081"/>
              <a:ext cx="477520" cy="669290"/>
            </a:xfrm>
            <a:custGeom>
              <a:avLst/>
              <a:gdLst/>
              <a:ahLst/>
              <a:cxnLst/>
              <a:rect l="l" t="t" r="r" b="b"/>
              <a:pathLst>
                <a:path w="477519" h="669290">
                  <a:moveTo>
                    <a:pt x="168008" y="658812"/>
                  </a:moveTo>
                  <a:lnTo>
                    <a:pt x="11595" y="357289"/>
                  </a:lnTo>
                  <a:lnTo>
                    <a:pt x="0" y="334924"/>
                  </a:lnTo>
                  <a:lnTo>
                    <a:pt x="0" y="430834"/>
                  </a:lnTo>
                  <a:lnTo>
                    <a:pt x="5689" y="482854"/>
                  </a:lnTo>
                  <a:lnTo>
                    <a:pt x="21932" y="530898"/>
                  </a:lnTo>
                  <a:lnTo>
                    <a:pt x="47510" y="573735"/>
                  </a:lnTo>
                  <a:lnTo>
                    <a:pt x="81203" y="610146"/>
                  </a:lnTo>
                  <a:lnTo>
                    <a:pt x="121767" y="638911"/>
                  </a:lnTo>
                  <a:lnTo>
                    <a:pt x="168008" y="658812"/>
                  </a:lnTo>
                  <a:close/>
                </a:path>
                <a:path w="477519" h="669290">
                  <a:moveTo>
                    <a:pt x="477202" y="0"/>
                  </a:moveTo>
                  <a:lnTo>
                    <a:pt x="381762" y="0"/>
                  </a:lnTo>
                  <a:lnTo>
                    <a:pt x="381762" y="95440"/>
                  </a:lnTo>
                  <a:lnTo>
                    <a:pt x="286321" y="95440"/>
                  </a:lnTo>
                  <a:lnTo>
                    <a:pt x="286321" y="0"/>
                  </a:lnTo>
                  <a:lnTo>
                    <a:pt x="190881" y="0"/>
                  </a:lnTo>
                  <a:lnTo>
                    <a:pt x="190881" y="95440"/>
                  </a:lnTo>
                  <a:lnTo>
                    <a:pt x="95440" y="95440"/>
                  </a:lnTo>
                  <a:lnTo>
                    <a:pt x="95440" y="0"/>
                  </a:lnTo>
                  <a:lnTo>
                    <a:pt x="0" y="0"/>
                  </a:lnTo>
                  <a:lnTo>
                    <a:pt x="0" y="250024"/>
                  </a:lnTo>
                  <a:lnTo>
                    <a:pt x="34899" y="250024"/>
                  </a:lnTo>
                  <a:lnTo>
                    <a:pt x="252247" y="669023"/>
                  </a:lnTo>
                  <a:lnTo>
                    <a:pt x="274396" y="666737"/>
                  </a:lnTo>
                  <a:lnTo>
                    <a:pt x="295897" y="662470"/>
                  </a:lnTo>
                  <a:lnTo>
                    <a:pt x="316649" y="656310"/>
                  </a:lnTo>
                  <a:lnTo>
                    <a:pt x="336575" y="648385"/>
                  </a:lnTo>
                  <a:lnTo>
                    <a:pt x="129933" y="250024"/>
                  </a:lnTo>
                  <a:lnTo>
                    <a:pt x="208876" y="250024"/>
                  </a:lnTo>
                  <a:lnTo>
                    <a:pt x="395770" y="610285"/>
                  </a:lnTo>
                  <a:lnTo>
                    <a:pt x="412546" y="594067"/>
                  </a:lnTo>
                  <a:lnTo>
                    <a:pt x="427697" y="576287"/>
                  </a:lnTo>
                  <a:lnTo>
                    <a:pt x="441058" y="557060"/>
                  </a:lnTo>
                  <a:lnTo>
                    <a:pt x="452526" y="536524"/>
                  </a:lnTo>
                  <a:lnTo>
                    <a:pt x="303898" y="250024"/>
                  </a:lnTo>
                  <a:lnTo>
                    <a:pt x="382790" y="250024"/>
                  </a:lnTo>
                  <a:lnTo>
                    <a:pt x="477113" y="431863"/>
                  </a:lnTo>
                  <a:lnTo>
                    <a:pt x="477151" y="250024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2A399FF7-1AAC-43B4-A657-0660FC7C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0</a:t>
            </a: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20391AE1-5FF4-49E9-8CBB-6B641502F029}"/>
              </a:ext>
            </a:extLst>
          </p:cNvPr>
          <p:cNvSpPr txBox="1">
            <a:spLocks/>
          </p:cNvSpPr>
          <p:nvPr/>
        </p:nvSpPr>
        <p:spPr>
          <a:xfrm>
            <a:off x="2531726" y="3551603"/>
            <a:ext cx="15064124" cy="168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spc="-20" dirty="0">
                <a:solidFill>
                  <a:schemeClr val="bg1"/>
                </a:solidFill>
              </a:rPr>
              <a:t>SECTION DE FONCTIONNEMENT </a:t>
            </a:r>
          </a:p>
          <a:p>
            <a:pPr marL="12700" marR="5080" algn="ctr">
              <a:lnSpc>
                <a:spcPct val="100499"/>
              </a:lnSpc>
              <a:spcBef>
                <a:spcPts val="95"/>
              </a:spcBef>
            </a:pPr>
            <a:r>
              <a:rPr lang="fr-FR" sz="5400" spc="-20" dirty="0">
                <a:solidFill>
                  <a:schemeClr val="bg1"/>
                </a:solidFill>
              </a:rPr>
              <a:t>Dépenses réelles de fonctionnement</a:t>
            </a:r>
            <a:endParaRPr lang="fr-FR" spc="-20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61D4A000-9186-CC2E-BDA7-EA5BBEE47AB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32450" y="10552090"/>
            <a:ext cx="4623943" cy="276999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517442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5">
            <a:extLst>
              <a:ext uri="{FF2B5EF4-FFF2-40B4-BE49-F238E27FC236}">
                <a16:creationId xmlns:a16="http://schemas.microsoft.com/office/drawing/2014/main" id="{EC5F6667-C76B-FA9F-B89B-50DBB479F8F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307777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" name="object 24">
            <a:extLst>
              <a:ext uri="{FF2B5EF4-FFF2-40B4-BE49-F238E27FC236}">
                <a16:creationId xmlns:a16="http://schemas.microsoft.com/office/drawing/2014/main" id="{A7CB982D-F84B-0A61-FF1C-C7CD372F111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0104099" cy="12900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15240" rIns="0" bIns="0" rtlCol="0">
            <a:spAutoFit/>
          </a:bodyPr>
          <a:lstStyle>
            <a:lvl1pPr>
              <a:defRPr sz="4100" b="1" i="0">
                <a:solidFill>
                  <a:srgbClr val="275FAB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0"/>
              </a:spcBef>
            </a:pPr>
            <a:r>
              <a:rPr lang="fr-FR" spc="-10" dirty="0">
                <a:solidFill>
                  <a:schemeClr val="bg1"/>
                </a:solidFill>
              </a:rPr>
              <a:t>LES DEPENSES REELLES DE FONCTIONNEMENT</a:t>
            </a:r>
          </a:p>
          <a:p>
            <a:pPr marL="12700" algn="ctr">
              <a:spcBef>
                <a:spcPts val="120"/>
              </a:spcBef>
            </a:pPr>
            <a:endParaRPr lang="fr-FR" spc="-1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9AC322ED-B849-F24E-257A-5BA90DB1D2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5868471"/>
              </p:ext>
            </p:extLst>
          </p:nvPr>
        </p:nvGraphicFramePr>
        <p:xfrm>
          <a:off x="534775" y="2122901"/>
          <a:ext cx="6324599" cy="6797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aphique 18">
            <a:extLst>
              <a:ext uri="{FF2B5EF4-FFF2-40B4-BE49-F238E27FC236}">
                <a16:creationId xmlns:a16="http://schemas.microsoft.com/office/drawing/2014/main" id="{8DB9C694-30AB-B6E4-2CD2-93740774AB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5994125"/>
              </p:ext>
            </p:extLst>
          </p:nvPr>
        </p:nvGraphicFramePr>
        <p:xfrm>
          <a:off x="13306077" y="2069417"/>
          <a:ext cx="6324599" cy="6797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Flèche : courbe vers le bas 22">
            <a:extLst>
              <a:ext uri="{FF2B5EF4-FFF2-40B4-BE49-F238E27FC236}">
                <a16:creationId xmlns:a16="http://schemas.microsoft.com/office/drawing/2014/main" id="{47359686-5E04-4682-3957-0D09A9E04AFB}"/>
              </a:ext>
            </a:extLst>
          </p:cNvPr>
          <p:cNvSpPr/>
          <p:nvPr/>
        </p:nvSpPr>
        <p:spPr>
          <a:xfrm>
            <a:off x="7281587" y="2913612"/>
            <a:ext cx="5540924" cy="1828800"/>
          </a:xfrm>
          <a:prstGeom prst="curvedDown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0246192-4F58-314F-2EC3-0D947637CF23}"/>
              </a:ext>
            </a:extLst>
          </p:cNvPr>
          <p:cNvSpPr/>
          <p:nvPr/>
        </p:nvSpPr>
        <p:spPr>
          <a:xfrm>
            <a:off x="8664659" y="4280897"/>
            <a:ext cx="2661707" cy="137377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/>
              <a:t>- 0,3%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DB03D71-4CD4-E4A0-C479-03C56E9CE080}"/>
              </a:ext>
            </a:extLst>
          </p:cNvPr>
          <p:cNvGrpSpPr/>
          <p:nvPr/>
        </p:nvGrpSpPr>
        <p:grpSpPr>
          <a:xfrm>
            <a:off x="18891250" y="9864967"/>
            <a:ext cx="625475" cy="1043673"/>
            <a:chOff x="18638177" y="9771071"/>
            <a:chExt cx="625475" cy="1043673"/>
          </a:xfrm>
        </p:grpSpPr>
        <p:grpSp>
          <p:nvGrpSpPr>
            <p:cNvPr id="3" name="object 25">
              <a:extLst>
                <a:ext uri="{FF2B5EF4-FFF2-40B4-BE49-F238E27FC236}">
                  <a16:creationId xmlns:a16="http://schemas.microsoft.com/office/drawing/2014/main" id="{43552287-0116-049D-71A3-297522BEAA7B}"/>
                </a:ext>
              </a:extLst>
            </p:cNvPr>
            <p:cNvGrpSpPr/>
            <p:nvPr/>
          </p:nvGrpSpPr>
          <p:grpSpPr>
            <a:xfrm>
              <a:off x="18712271" y="9771071"/>
              <a:ext cx="477520" cy="669290"/>
              <a:chOff x="18712271" y="9771071"/>
              <a:chExt cx="477520" cy="669290"/>
            </a:xfrm>
          </p:grpSpPr>
          <p:sp>
            <p:nvSpPr>
              <p:cNvPr id="11" name="object 26">
                <a:extLst>
                  <a:ext uri="{FF2B5EF4-FFF2-40B4-BE49-F238E27FC236}">
                    <a16:creationId xmlns:a16="http://schemas.microsoft.com/office/drawing/2014/main" id="{0C792222-CB8B-A260-E85B-A6DCFA45ED41}"/>
                  </a:ext>
                </a:extLst>
              </p:cNvPr>
              <p:cNvSpPr/>
              <p:nvPr/>
            </p:nvSpPr>
            <p:spPr>
              <a:xfrm>
                <a:off x="19095068" y="10021095"/>
                <a:ext cx="94615" cy="182245"/>
              </a:xfrm>
              <a:custGeom>
                <a:avLst/>
                <a:gdLst/>
                <a:ahLst/>
                <a:cxnLst/>
                <a:rect l="l" t="t" r="r" b="b"/>
                <a:pathLst>
                  <a:path w="94615" h="182245">
                    <a:moveTo>
                      <a:pt x="94353" y="0"/>
                    </a:moveTo>
                    <a:lnTo>
                      <a:pt x="0" y="0"/>
                    </a:lnTo>
                    <a:lnTo>
                      <a:pt x="94321" y="181837"/>
                    </a:lnTo>
                    <a:lnTo>
                      <a:pt x="94353" y="0"/>
                    </a:lnTo>
                    <a:close/>
                  </a:path>
                </a:pathLst>
              </a:custGeom>
              <a:solidFill>
                <a:srgbClr val="00B7E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27">
                <a:extLst>
                  <a:ext uri="{FF2B5EF4-FFF2-40B4-BE49-F238E27FC236}">
                    <a16:creationId xmlns:a16="http://schemas.microsoft.com/office/drawing/2014/main" id="{401B7994-6A42-F89E-035D-EBEC4B8FE660}"/>
                  </a:ext>
                </a:extLst>
              </p:cNvPr>
              <p:cNvSpPr/>
              <p:nvPr/>
            </p:nvSpPr>
            <p:spPr>
              <a:xfrm>
                <a:off x="18712272" y="10106002"/>
                <a:ext cx="168275" cy="324485"/>
              </a:xfrm>
              <a:custGeom>
                <a:avLst/>
                <a:gdLst/>
                <a:ahLst/>
                <a:cxnLst/>
                <a:rect l="l" t="t" r="r" b="b"/>
                <a:pathLst>
                  <a:path w="168275" h="324484">
                    <a:moveTo>
                      <a:pt x="0" y="0"/>
                    </a:moveTo>
                    <a:lnTo>
                      <a:pt x="0" y="95902"/>
                    </a:lnTo>
                    <a:lnTo>
                      <a:pt x="5687" y="147922"/>
                    </a:lnTo>
                    <a:lnTo>
                      <a:pt x="21933" y="195964"/>
                    </a:lnTo>
                    <a:lnTo>
                      <a:pt x="47512" y="238805"/>
                    </a:lnTo>
                    <a:lnTo>
                      <a:pt x="81201" y="275221"/>
                    </a:lnTo>
                    <a:lnTo>
                      <a:pt x="121773" y="303989"/>
                    </a:lnTo>
                    <a:lnTo>
                      <a:pt x="168005" y="323885"/>
                    </a:lnTo>
                    <a:lnTo>
                      <a:pt x="11601" y="223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C35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28">
                <a:extLst>
                  <a:ext uri="{FF2B5EF4-FFF2-40B4-BE49-F238E27FC236}">
                    <a16:creationId xmlns:a16="http://schemas.microsoft.com/office/drawing/2014/main" id="{796C88AF-9FDB-0542-F7DF-DD132CB09CF2}"/>
                  </a:ext>
                </a:extLst>
              </p:cNvPr>
              <p:cNvSpPr/>
              <p:nvPr/>
            </p:nvSpPr>
            <p:spPr>
              <a:xfrm>
                <a:off x="18712271" y="9771071"/>
                <a:ext cx="477520" cy="669290"/>
              </a:xfrm>
              <a:custGeom>
                <a:avLst/>
                <a:gdLst/>
                <a:ahLst/>
                <a:cxnLst/>
                <a:rect l="l" t="t" r="r" b="b"/>
                <a:pathLst>
                  <a:path w="477519" h="669290">
                    <a:moveTo>
                      <a:pt x="477210" y="0"/>
                    </a:moveTo>
                    <a:lnTo>
                      <a:pt x="381768" y="0"/>
                    </a:lnTo>
                    <a:lnTo>
                      <a:pt x="381768" y="95442"/>
                    </a:lnTo>
                    <a:lnTo>
                      <a:pt x="286326" y="95442"/>
                    </a:lnTo>
                    <a:lnTo>
                      <a:pt x="286326" y="0"/>
                    </a:lnTo>
                    <a:lnTo>
                      <a:pt x="190884" y="0"/>
                    </a:lnTo>
                    <a:lnTo>
                      <a:pt x="190884" y="95442"/>
                    </a:lnTo>
                    <a:lnTo>
                      <a:pt x="95442" y="95442"/>
                    </a:lnTo>
                    <a:lnTo>
                      <a:pt x="95442" y="0"/>
                    </a:lnTo>
                    <a:lnTo>
                      <a:pt x="0" y="0"/>
                    </a:lnTo>
                    <a:lnTo>
                      <a:pt x="0" y="250023"/>
                    </a:lnTo>
                    <a:lnTo>
                      <a:pt x="34909" y="250023"/>
                    </a:lnTo>
                    <a:lnTo>
                      <a:pt x="252254" y="669026"/>
                    </a:lnTo>
                    <a:lnTo>
                      <a:pt x="274401" y="666738"/>
                    </a:lnTo>
                    <a:lnTo>
                      <a:pt x="295895" y="662469"/>
                    </a:lnTo>
                    <a:lnTo>
                      <a:pt x="316649" y="656319"/>
                    </a:lnTo>
                    <a:lnTo>
                      <a:pt x="336576" y="648388"/>
                    </a:lnTo>
                    <a:lnTo>
                      <a:pt x="129933" y="250023"/>
                    </a:lnTo>
                    <a:lnTo>
                      <a:pt x="208883" y="250023"/>
                    </a:lnTo>
                    <a:lnTo>
                      <a:pt x="395768" y="610285"/>
                    </a:lnTo>
                    <a:lnTo>
                      <a:pt x="412556" y="594064"/>
                    </a:lnTo>
                    <a:lnTo>
                      <a:pt x="427699" y="576284"/>
                    </a:lnTo>
                    <a:lnTo>
                      <a:pt x="441067" y="557065"/>
                    </a:lnTo>
                    <a:lnTo>
                      <a:pt x="452530" y="536528"/>
                    </a:lnTo>
                    <a:lnTo>
                      <a:pt x="303906" y="250023"/>
                    </a:lnTo>
                    <a:lnTo>
                      <a:pt x="477147" y="250023"/>
                    </a:lnTo>
                    <a:lnTo>
                      <a:pt x="477210" y="0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" name="object 29">
              <a:extLst>
                <a:ext uri="{FF2B5EF4-FFF2-40B4-BE49-F238E27FC236}">
                  <a16:creationId xmlns:a16="http://schemas.microsoft.com/office/drawing/2014/main" id="{575884C1-193C-8520-6F58-DE58F5C1947C}"/>
                </a:ext>
              </a:extLst>
            </p:cNvPr>
            <p:cNvGrpSpPr/>
            <p:nvPr/>
          </p:nvGrpSpPr>
          <p:grpSpPr>
            <a:xfrm>
              <a:off x="18638177" y="10516294"/>
              <a:ext cx="625475" cy="298450"/>
              <a:chOff x="18638177" y="10516294"/>
              <a:chExt cx="625475" cy="298450"/>
            </a:xfrm>
          </p:grpSpPr>
          <p:pic>
            <p:nvPicPr>
              <p:cNvPr id="8" name="object 30">
                <a:extLst>
                  <a:ext uri="{FF2B5EF4-FFF2-40B4-BE49-F238E27FC236}">
                    <a16:creationId xmlns:a16="http://schemas.microsoft.com/office/drawing/2014/main" id="{E5583755-7954-2908-29CA-ED6C96554D76}"/>
                  </a:ext>
                </a:extLst>
              </p:cNvPr>
              <p:cNvPicPr/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638177" y="10533717"/>
                <a:ext cx="286345" cy="168141"/>
              </a:xfrm>
              <a:prstGeom prst="rect">
                <a:avLst/>
              </a:prstGeom>
            </p:spPr>
          </p:pic>
          <p:pic>
            <p:nvPicPr>
              <p:cNvPr id="9" name="object 31">
                <a:extLst>
                  <a:ext uri="{FF2B5EF4-FFF2-40B4-BE49-F238E27FC236}">
                    <a16:creationId xmlns:a16="http://schemas.microsoft.com/office/drawing/2014/main" id="{49F1ED91-73EA-6716-7A5A-259E6D0F5C53}"/>
                  </a:ext>
                </a:extLst>
              </p:cNvPr>
              <p:cNvPicPr/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8944262" y="10516294"/>
                <a:ext cx="319320" cy="229678"/>
              </a:xfrm>
              <a:prstGeom prst="rect">
                <a:avLst/>
              </a:prstGeom>
            </p:spPr>
          </p:pic>
          <p:sp>
            <p:nvSpPr>
              <p:cNvPr id="10" name="object 32">
                <a:extLst>
                  <a:ext uri="{FF2B5EF4-FFF2-40B4-BE49-F238E27FC236}">
                    <a16:creationId xmlns:a16="http://schemas.microsoft.com/office/drawing/2014/main" id="{6929A887-2DB2-2701-3C41-FE473BA62773}"/>
                  </a:ext>
                </a:extLst>
              </p:cNvPr>
              <p:cNvSpPr/>
              <p:nvPr/>
            </p:nvSpPr>
            <p:spPr>
              <a:xfrm>
                <a:off x="18643588" y="10778432"/>
                <a:ext cx="617855" cy="36195"/>
              </a:xfrm>
              <a:custGeom>
                <a:avLst/>
                <a:gdLst/>
                <a:ahLst/>
                <a:cxnLst/>
                <a:rect l="l" t="t" r="r" b="b"/>
                <a:pathLst>
                  <a:path w="617855" h="36195">
                    <a:moveTo>
                      <a:pt x="27724" y="25539"/>
                    </a:moveTo>
                    <a:lnTo>
                      <a:pt x="24777" y="18732"/>
                    </a:lnTo>
                    <a:lnTo>
                      <a:pt x="18237" y="15544"/>
                    </a:lnTo>
                    <a:lnTo>
                      <a:pt x="11696" y="13284"/>
                    </a:lnTo>
                    <a:lnTo>
                      <a:pt x="8724" y="9271"/>
                    </a:lnTo>
                    <a:lnTo>
                      <a:pt x="8724" y="6908"/>
                    </a:lnTo>
                    <a:lnTo>
                      <a:pt x="10985" y="5600"/>
                    </a:lnTo>
                    <a:lnTo>
                      <a:pt x="14465" y="5600"/>
                    </a:lnTo>
                    <a:lnTo>
                      <a:pt x="17132" y="5600"/>
                    </a:lnTo>
                    <a:lnTo>
                      <a:pt x="20967" y="6565"/>
                    </a:lnTo>
                    <a:lnTo>
                      <a:pt x="24790" y="8877"/>
                    </a:lnTo>
                    <a:lnTo>
                      <a:pt x="27266" y="3632"/>
                    </a:lnTo>
                    <a:lnTo>
                      <a:pt x="23977" y="1473"/>
                    </a:lnTo>
                    <a:lnTo>
                      <a:pt x="19507" y="0"/>
                    </a:lnTo>
                    <a:lnTo>
                      <a:pt x="7264" y="0"/>
                    </a:lnTo>
                    <a:lnTo>
                      <a:pt x="2070" y="3784"/>
                    </a:lnTo>
                    <a:lnTo>
                      <a:pt x="2070" y="9829"/>
                    </a:lnTo>
                    <a:lnTo>
                      <a:pt x="5041" y="16522"/>
                    </a:lnTo>
                    <a:lnTo>
                      <a:pt x="11595" y="19596"/>
                    </a:lnTo>
                    <a:lnTo>
                      <a:pt x="18135" y="21793"/>
                    </a:lnTo>
                    <a:lnTo>
                      <a:pt x="21120" y="25844"/>
                    </a:lnTo>
                    <a:lnTo>
                      <a:pt x="21120" y="28575"/>
                    </a:lnTo>
                    <a:lnTo>
                      <a:pt x="18643" y="30124"/>
                    </a:lnTo>
                    <a:lnTo>
                      <a:pt x="10744" y="30124"/>
                    </a:lnTo>
                    <a:lnTo>
                      <a:pt x="6210" y="28321"/>
                    </a:lnTo>
                    <a:lnTo>
                      <a:pt x="2578" y="24993"/>
                    </a:lnTo>
                    <a:lnTo>
                      <a:pt x="0" y="30124"/>
                    </a:lnTo>
                    <a:lnTo>
                      <a:pt x="3644" y="33464"/>
                    </a:lnTo>
                    <a:lnTo>
                      <a:pt x="8877" y="35725"/>
                    </a:lnTo>
                    <a:lnTo>
                      <a:pt x="22174" y="35725"/>
                    </a:lnTo>
                    <a:lnTo>
                      <a:pt x="27724" y="31851"/>
                    </a:lnTo>
                    <a:lnTo>
                      <a:pt x="27724" y="25539"/>
                    </a:lnTo>
                    <a:close/>
                  </a:path>
                  <a:path w="617855" h="36195">
                    <a:moveTo>
                      <a:pt x="71653" y="17894"/>
                    </a:moveTo>
                    <a:lnTo>
                      <a:pt x="70192" y="10845"/>
                    </a:lnTo>
                    <a:lnTo>
                      <a:pt x="66408" y="5448"/>
                    </a:lnTo>
                    <a:lnTo>
                      <a:pt x="66217" y="5207"/>
                    </a:lnTo>
                    <a:lnTo>
                      <a:pt x="65519" y="4775"/>
                    </a:lnTo>
                    <a:lnTo>
                      <a:pt x="65519" y="24930"/>
                    </a:lnTo>
                    <a:lnTo>
                      <a:pt x="59905" y="30429"/>
                    </a:lnTo>
                    <a:lnTo>
                      <a:pt x="46113" y="30429"/>
                    </a:lnTo>
                    <a:lnTo>
                      <a:pt x="40347" y="24930"/>
                    </a:lnTo>
                    <a:lnTo>
                      <a:pt x="40360" y="10845"/>
                    </a:lnTo>
                    <a:lnTo>
                      <a:pt x="46062" y="5448"/>
                    </a:lnTo>
                    <a:lnTo>
                      <a:pt x="59905" y="5448"/>
                    </a:lnTo>
                    <a:lnTo>
                      <a:pt x="65506" y="10845"/>
                    </a:lnTo>
                    <a:lnTo>
                      <a:pt x="65519" y="24930"/>
                    </a:lnTo>
                    <a:lnTo>
                      <a:pt x="65519" y="4775"/>
                    </a:lnTo>
                    <a:lnTo>
                      <a:pt x="60325" y="1473"/>
                    </a:lnTo>
                    <a:lnTo>
                      <a:pt x="52959" y="114"/>
                    </a:lnTo>
                    <a:lnTo>
                      <a:pt x="45580" y="1473"/>
                    </a:lnTo>
                    <a:lnTo>
                      <a:pt x="39649" y="5219"/>
                    </a:lnTo>
                    <a:lnTo>
                      <a:pt x="35712" y="10845"/>
                    </a:lnTo>
                    <a:lnTo>
                      <a:pt x="34264" y="17894"/>
                    </a:lnTo>
                    <a:lnTo>
                      <a:pt x="35712" y="24930"/>
                    </a:lnTo>
                    <a:lnTo>
                      <a:pt x="39662" y="30607"/>
                    </a:lnTo>
                    <a:lnTo>
                      <a:pt x="45593" y="34391"/>
                    </a:lnTo>
                    <a:lnTo>
                      <a:pt x="52959" y="35775"/>
                    </a:lnTo>
                    <a:lnTo>
                      <a:pt x="60325" y="34391"/>
                    </a:lnTo>
                    <a:lnTo>
                      <a:pt x="66255" y="30607"/>
                    </a:lnTo>
                    <a:lnTo>
                      <a:pt x="66370" y="30429"/>
                    </a:lnTo>
                    <a:lnTo>
                      <a:pt x="70205" y="24930"/>
                    </a:lnTo>
                    <a:lnTo>
                      <a:pt x="71653" y="17894"/>
                    </a:lnTo>
                    <a:close/>
                  </a:path>
                  <a:path w="617855" h="36195">
                    <a:moveTo>
                      <a:pt x="110490" y="254"/>
                    </a:moveTo>
                    <a:lnTo>
                      <a:pt x="104546" y="254"/>
                    </a:lnTo>
                    <a:lnTo>
                      <a:pt x="104546" y="26911"/>
                    </a:lnTo>
                    <a:lnTo>
                      <a:pt x="100977" y="30429"/>
                    </a:lnTo>
                    <a:lnTo>
                      <a:pt x="95224" y="30429"/>
                    </a:lnTo>
                    <a:lnTo>
                      <a:pt x="89433" y="30429"/>
                    </a:lnTo>
                    <a:lnTo>
                      <a:pt x="85750" y="26847"/>
                    </a:lnTo>
                    <a:lnTo>
                      <a:pt x="85750" y="254"/>
                    </a:lnTo>
                    <a:lnTo>
                      <a:pt x="79819" y="254"/>
                    </a:lnTo>
                    <a:lnTo>
                      <a:pt x="79819" y="30137"/>
                    </a:lnTo>
                    <a:lnTo>
                      <a:pt x="85661" y="35775"/>
                    </a:lnTo>
                    <a:lnTo>
                      <a:pt x="104698" y="35775"/>
                    </a:lnTo>
                    <a:lnTo>
                      <a:pt x="110490" y="30137"/>
                    </a:lnTo>
                    <a:lnTo>
                      <a:pt x="110490" y="254"/>
                    </a:lnTo>
                    <a:close/>
                  </a:path>
                  <a:path w="617855" h="36195">
                    <a:moveTo>
                      <a:pt x="145910" y="25539"/>
                    </a:moveTo>
                    <a:lnTo>
                      <a:pt x="142963" y="18732"/>
                    </a:lnTo>
                    <a:lnTo>
                      <a:pt x="136436" y="15544"/>
                    </a:lnTo>
                    <a:lnTo>
                      <a:pt x="129895" y="13284"/>
                    </a:lnTo>
                    <a:lnTo>
                      <a:pt x="126923" y="9271"/>
                    </a:lnTo>
                    <a:lnTo>
                      <a:pt x="126923" y="6908"/>
                    </a:lnTo>
                    <a:lnTo>
                      <a:pt x="129184" y="5600"/>
                    </a:lnTo>
                    <a:lnTo>
                      <a:pt x="132664" y="5600"/>
                    </a:lnTo>
                    <a:lnTo>
                      <a:pt x="135331" y="5600"/>
                    </a:lnTo>
                    <a:lnTo>
                      <a:pt x="139166" y="6565"/>
                    </a:lnTo>
                    <a:lnTo>
                      <a:pt x="142989" y="8877"/>
                    </a:lnTo>
                    <a:lnTo>
                      <a:pt x="145453" y="3632"/>
                    </a:lnTo>
                    <a:lnTo>
                      <a:pt x="142176" y="1473"/>
                    </a:lnTo>
                    <a:lnTo>
                      <a:pt x="137693" y="0"/>
                    </a:lnTo>
                    <a:lnTo>
                      <a:pt x="125450" y="0"/>
                    </a:lnTo>
                    <a:lnTo>
                      <a:pt x="120256" y="3784"/>
                    </a:lnTo>
                    <a:lnTo>
                      <a:pt x="120256" y="9829"/>
                    </a:lnTo>
                    <a:lnTo>
                      <a:pt x="123240" y="16522"/>
                    </a:lnTo>
                    <a:lnTo>
                      <a:pt x="129781" y="19596"/>
                    </a:lnTo>
                    <a:lnTo>
                      <a:pt x="136334" y="21793"/>
                    </a:lnTo>
                    <a:lnTo>
                      <a:pt x="139306" y="25844"/>
                    </a:lnTo>
                    <a:lnTo>
                      <a:pt x="139306" y="28575"/>
                    </a:lnTo>
                    <a:lnTo>
                      <a:pt x="136842" y="30124"/>
                    </a:lnTo>
                    <a:lnTo>
                      <a:pt x="128930" y="30124"/>
                    </a:lnTo>
                    <a:lnTo>
                      <a:pt x="124396" y="28321"/>
                    </a:lnTo>
                    <a:lnTo>
                      <a:pt x="120777" y="24993"/>
                    </a:lnTo>
                    <a:lnTo>
                      <a:pt x="118198" y="30124"/>
                    </a:lnTo>
                    <a:lnTo>
                      <a:pt x="121818" y="33464"/>
                    </a:lnTo>
                    <a:lnTo>
                      <a:pt x="127063" y="35725"/>
                    </a:lnTo>
                    <a:lnTo>
                      <a:pt x="140360" y="35725"/>
                    </a:lnTo>
                    <a:lnTo>
                      <a:pt x="145910" y="31851"/>
                    </a:lnTo>
                    <a:lnTo>
                      <a:pt x="145910" y="25539"/>
                    </a:lnTo>
                    <a:close/>
                  </a:path>
                  <a:path w="617855" h="36195">
                    <a:moveTo>
                      <a:pt x="166204" y="18186"/>
                    </a:moveTo>
                    <a:lnTo>
                      <a:pt x="153822" y="18186"/>
                    </a:lnTo>
                    <a:lnTo>
                      <a:pt x="153822" y="22161"/>
                    </a:lnTo>
                    <a:lnTo>
                      <a:pt x="166204" y="22161"/>
                    </a:lnTo>
                    <a:lnTo>
                      <a:pt x="166204" y="18186"/>
                    </a:lnTo>
                    <a:close/>
                  </a:path>
                  <a:path w="617855" h="36195">
                    <a:moveTo>
                      <a:pt x="213715" y="254"/>
                    </a:moveTo>
                    <a:lnTo>
                      <a:pt x="206717" y="254"/>
                    </a:lnTo>
                    <a:lnTo>
                      <a:pt x="195135" y="23685"/>
                    </a:lnTo>
                    <a:lnTo>
                      <a:pt x="183489" y="254"/>
                    </a:lnTo>
                    <a:lnTo>
                      <a:pt x="176441" y="254"/>
                    </a:lnTo>
                    <a:lnTo>
                      <a:pt x="176441" y="35521"/>
                    </a:lnTo>
                    <a:lnTo>
                      <a:pt x="182041" y="35521"/>
                    </a:lnTo>
                    <a:lnTo>
                      <a:pt x="182041" y="9182"/>
                    </a:lnTo>
                    <a:lnTo>
                      <a:pt x="193167" y="31851"/>
                    </a:lnTo>
                    <a:lnTo>
                      <a:pt x="197040" y="31851"/>
                    </a:lnTo>
                    <a:lnTo>
                      <a:pt x="208178" y="9182"/>
                    </a:lnTo>
                    <a:lnTo>
                      <a:pt x="208229" y="35521"/>
                    </a:lnTo>
                    <a:lnTo>
                      <a:pt x="213715" y="35521"/>
                    </a:lnTo>
                    <a:lnTo>
                      <a:pt x="213715" y="254"/>
                    </a:lnTo>
                    <a:close/>
                  </a:path>
                  <a:path w="617855" h="36195">
                    <a:moveTo>
                      <a:pt x="260019" y="17894"/>
                    </a:moveTo>
                    <a:lnTo>
                      <a:pt x="258559" y="10845"/>
                    </a:lnTo>
                    <a:lnTo>
                      <a:pt x="254787" y="5448"/>
                    </a:lnTo>
                    <a:lnTo>
                      <a:pt x="254596" y="5207"/>
                    </a:lnTo>
                    <a:lnTo>
                      <a:pt x="253885" y="4762"/>
                    </a:lnTo>
                    <a:lnTo>
                      <a:pt x="253885" y="10845"/>
                    </a:lnTo>
                    <a:lnTo>
                      <a:pt x="253885" y="24930"/>
                    </a:lnTo>
                    <a:lnTo>
                      <a:pt x="248285" y="30429"/>
                    </a:lnTo>
                    <a:lnTo>
                      <a:pt x="234480" y="30429"/>
                    </a:lnTo>
                    <a:lnTo>
                      <a:pt x="228727" y="24930"/>
                    </a:lnTo>
                    <a:lnTo>
                      <a:pt x="228727" y="10845"/>
                    </a:lnTo>
                    <a:lnTo>
                      <a:pt x="234429" y="5448"/>
                    </a:lnTo>
                    <a:lnTo>
                      <a:pt x="248285" y="5448"/>
                    </a:lnTo>
                    <a:lnTo>
                      <a:pt x="253885" y="10845"/>
                    </a:lnTo>
                    <a:lnTo>
                      <a:pt x="253885" y="4762"/>
                    </a:lnTo>
                    <a:lnTo>
                      <a:pt x="248691" y="1473"/>
                    </a:lnTo>
                    <a:lnTo>
                      <a:pt x="241325" y="114"/>
                    </a:lnTo>
                    <a:lnTo>
                      <a:pt x="233959" y="1473"/>
                    </a:lnTo>
                    <a:lnTo>
                      <a:pt x="228015" y="5219"/>
                    </a:lnTo>
                    <a:lnTo>
                      <a:pt x="224078" y="10845"/>
                    </a:lnTo>
                    <a:lnTo>
                      <a:pt x="222643" y="17894"/>
                    </a:lnTo>
                    <a:lnTo>
                      <a:pt x="224078" y="24930"/>
                    </a:lnTo>
                    <a:lnTo>
                      <a:pt x="228041" y="30607"/>
                    </a:lnTo>
                    <a:lnTo>
                      <a:pt x="233972" y="34391"/>
                    </a:lnTo>
                    <a:lnTo>
                      <a:pt x="241325" y="35775"/>
                    </a:lnTo>
                    <a:lnTo>
                      <a:pt x="248691" y="34391"/>
                    </a:lnTo>
                    <a:lnTo>
                      <a:pt x="254622" y="30607"/>
                    </a:lnTo>
                    <a:lnTo>
                      <a:pt x="254749" y="30429"/>
                    </a:lnTo>
                    <a:lnTo>
                      <a:pt x="258584" y="24930"/>
                    </a:lnTo>
                    <a:lnTo>
                      <a:pt x="260019" y="17894"/>
                    </a:lnTo>
                    <a:close/>
                  </a:path>
                  <a:path w="617855" h="36195">
                    <a:moveTo>
                      <a:pt x="299466" y="254"/>
                    </a:moveTo>
                    <a:lnTo>
                      <a:pt x="293624" y="254"/>
                    </a:lnTo>
                    <a:lnTo>
                      <a:pt x="293624" y="25590"/>
                    </a:lnTo>
                    <a:lnTo>
                      <a:pt x="274726" y="254"/>
                    </a:lnTo>
                    <a:lnTo>
                      <a:pt x="268884" y="254"/>
                    </a:lnTo>
                    <a:lnTo>
                      <a:pt x="268884" y="35521"/>
                    </a:lnTo>
                    <a:lnTo>
                      <a:pt x="274840" y="35521"/>
                    </a:lnTo>
                    <a:lnTo>
                      <a:pt x="274840" y="10236"/>
                    </a:lnTo>
                    <a:lnTo>
                      <a:pt x="293624" y="35521"/>
                    </a:lnTo>
                    <a:lnTo>
                      <a:pt x="299466" y="35521"/>
                    </a:lnTo>
                    <a:lnTo>
                      <a:pt x="299466" y="254"/>
                    </a:lnTo>
                    <a:close/>
                  </a:path>
                  <a:path w="617855" h="36195">
                    <a:moveTo>
                      <a:pt x="335394" y="254"/>
                    </a:moveTo>
                    <a:lnTo>
                      <a:pt x="307124" y="254"/>
                    </a:lnTo>
                    <a:lnTo>
                      <a:pt x="307124" y="5600"/>
                    </a:lnTo>
                    <a:lnTo>
                      <a:pt x="318262" y="5600"/>
                    </a:lnTo>
                    <a:lnTo>
                      <a:pt x="318262" y="35521"/>
                    </a:lnTo>
                    <a:lnTo>
                      <a:pt x="324205" y="35521"/>
                    </a:lnTo>
                    <a:lnTo>
                      <a:pt x="324205" y="5600"/>
                    </a:lnTo>
                    <a:lnTo>
                      <a:pt x="335394" y="5600"/>
                    </a:lnTo>
                    <a:lnTo>
                      <a:pt x="335394" y="254"/>
                    </a:lnTo>
                    <a:close/>
                  </a:path>
                  <a:path w="617855" h="36195">
                    <a:moveTo>
                      <a:pt x="380276" y="254"/>
                    </a:moveTo>
                    <a:lnTo>
                      <a:pt x="373278" y="254"/>
                    </a:lnTo>
                    <a:lnTo>
                      <a:pt x="361683" y="23685"/>
                    </a:lnTo>
                    <a:lnTo>
                      <a:pt x="350050" y="254"/>
                    </a:lnTo>
                    <a:lnTo>
                      <a:pt x="342988" y="254"/>
                    </a:lnTo>
                    <a:lnTo>
                      <a:pt x="342988" y="35521"/>
                    </a:lnTo>
                    <a:lnTo>
                      <a:pt x="348589" y="35521"/>
                    </a:lnTo>
                    <a:lnTo>
                      <a:pt x="348589" y="9182"/>
                    </a:lnTo>
                    <a:lnTo>
                      <a:pt x="359727" y="31851"/>
                    </a:lnTo>
                    <a:lnTo>
                      <a:pt x="363601" y="31851"/>
                    </a:lnTo>
                    <a:lnTo>
                      <a:pt x="374738" y="9182"/>
                    </a:lnTo>
                    <a:lnTo>
                      <a:pt x="374777" y="35521"/>
                    </a:lnTo>
                    <a:lnTo>
                      <a:pt x="380276" y="35521"/>
                    </a:lnTo>
                    <a:lnTo>
                      <a:pt x="380276" y="254"/>
                    </a:lnTo>
                    <a:close/>
                  </a:path>
                  <a:path w="617855" h="36195">
                    <a:moveTo>
                      <a:pt x="426580" y="17894"/>
                    </a:moveTo>
                    <a:lnTo>
                      <a:pt x="425119" y="10845"/>
                    </a:lnTo>
                    <a:lnTo>
                      <a:pt x="421335" y="5448"/>
                    </a:lnTo>
                    <a:lnTo>
                      <a:pt x="421144" y="5207"/>
                    </a:lnTo>
                    <a:lnTo>
                      <a:pt x="420446" y="4775"/>
                    </a:lnTo>
                    <a:lnTo>
                      <a:pt x="420446" y="24930"/>
                    </a:lnTo>
                    <a:lnTo>
                      <a:pt x="414845" y="30429"/>
                    </a:lnTo>
                    <a:lnTo>
                      <a:pt x="401040" y="30429"/>
                    </a:lnTo>
                    <a:lnTo>
                      <a:pt x="395274" y="24930"/>
                    </a:lnTo>
                    <a:lnTo>
                      <a:pt x="395287" y="10845"/>
                    </a:lnTo>
                    <a:lnTo>
                      <a:pt x="400989" y="5448"/>
                    </a:lnTo>
                    <a:lnTo>
                      <a:pt x="414845" y="5448"/>
                    </a:lnTo>
                    <a:lnTo>
                      <a:pt x="420433" y="10845"/>
                    </a:lnTo>
                    <a:lnTo>
                      <a:pt x="420446" y="24930"/>
                    </a:lnTo>
                    <a:lnTo>
                      <a:pt x="420446" y="4775"/>
                    </a:lnTo>
                    <a:lnTo>
                      <a:pt x="415251" y="1473"/>
                    </a:lnTo>
                    <a:lnTo>
                      <a:pt x="407885" y="114"/>
                    </a:lnTo>
                    <a:lnTo>
                      <a:pt x="400507" y="1473"/>
                    </a:lnTo>
                    <a:lnTo>
                      <a:pt x="394576" y="5219"/>
                    </a:lnTo>
                    <a:lnTo>
                      <a:pt x="390639" y="10845"/>
                    </a:lnTo>
                    <a:lnTo>
                      <a:pt x="389204" y="17894"/>
                    </a:lnTo>
                    <a:lnTo>
                      <a:pt x="390639" y="24930"/>
                    </a:lnTo>
                    <a:lnTo>
                      <a:pt x="394589" y="30607"/>
                    </a:lnTo>
                    <a:lnTo>
                      <a:pt x="400519" y="34391"/>
                    </a:lnTo>
                    <a:lnTo>
                      <a:pt x="407885" y="35775"/>
                    </a:lnTo>
                    <a:lnTo>
                      <a:pt x="415251" y="34391"/>
                    </a:lnTo>
                    <a:lnTo>
                      <a:pt x="421182" y="30607"/>
                    </a:lnTo>
                    <a:lnTo>
                      <a:pt x="421297" y="30429"/>
                    </a:lnTo>
                    <a:lnTo>
                      <a:pt x="425145" y="24930"/>
                    </a:lnTo>
                    <a:lnTo>
                      <a:pt x="426580" y="17894"/>
                    </a:lnTo>
                    <a:close/>
                  </a:path>
                  <a:path w="617855" h="36195">
                    <a:moveTo>
                      <a:pt x="464566" y="35521"/>
                    </a:moveTo>
                    <a:lnTo>
                      <a:pt x="457403" y="24841"/>
                    </a:lnTo>
                    <a:lnTo>
                      <a:pt x="456653" y="23736"/>
                    </a:lnTo>
                    <a:lnTo>
                      <a:pt x="461340" y="21920"/>
                    </a:lnTo>
                    <a:lnTo>
                      <a:pt x="462902" y="19558"/>
                    </a:lnTo>
                    <a:lnTo>
                      <a:pt x="463956" y="17945"/>
                    </a:lnTo>
                    <a:lnTo>
                      <a:pt x="463956" y="5600"/>
                    </a:lnTo>
                    <a:lnTo>
                      <a:pt x="463956" y="4635"/>
                    </a:lnTo>
                    <a:lnTo>
                      <a:pt x="458762" y="254"/>
                    </a:lnTo>
                    <a:lnTo>
                      <a:pt x="458317" y="254"/>
                    </a:lnTo>
                    <a:lnTo>
                      <a:pt x="458317" y="7823"/>
                    </a:lnTo>
                    <a:lnTo>
                      <a:pt x="458317" y="17233"/>
                    </a:lnTo>
                    <a:lnTo>
                      <a:pt x="455193" y="19558"/>
                    </a:lnTo>
                    <a:lnTo>
                      <a:pt x="441388" y="19558"/>
                    </a:lnTo>
                    <a:lnTo>
                      <a:pt x="441388" y="5600"/>
                    </a:lnTo>
                    <a:lnTo>
                      <a:pt x="455193" y="5600"/>
                    </a:lnTo>
                    <a:lnTo>
                      <a:pt x="458317" y="7823"/>
                    </a:lnTo>
                    <a:lnTo>
                      <a:pt x="458317" y="254"/>
                    </a:lnTo>
                    <a:lnTo>
                      <a:pt x="435444" y="254"/>
                    </a:lnTo>
                    <a:lnTo>
                      <a:pt x="435444" y="35521"/>
                    </a:lnTo>
                    <a:lnTo>
                      <a:pt x="441388" y="35521"/>
                    </a:lnTo>
                    <a:lnTo>
                      <a:pt x="441388" y="24892"/>
                    </a:lnTo>
                    <a:lnTo>
                      <a:pt x="450862" y="24892"/>
                    </a:lnTo>
                    <a:lnTo>
                      <a:pt x="451370" y="24841"/>
                    </a:lnTo>
                    <a:lnTo>
                      <a:pt x="457809" y="35521"/>
                    </a:lnTo>
                    <a:lnTo>
                      <a:pt x="464566" y="35521"/>
                    </a:lnTo>
                    <a:close/>
                  </a:path>
                  <a:path w="617855" h="36195">
                    <a:moveTo>
                      <a:pt x="500189" y="30187"/>
                    </a:moveTo>
                    <a:lnTo>
                      <a:pt x="480339" y="30187"/>
                    </a:lnTo>
                    <a:lnTo>
                      <a:pt x="480339" y="20459"/>
                    </a:lnTo>
                    <a:lnTo>
                      <a:pt x="497573" y="20459"/>
                    </a:lnTo>
                    <a:lnTo>
                      <a:pt x="497573" y="15163"/>
                    </a:lnTo>
                    <a:lnTo>
                      <a:pt x="480339" y="15163"/>
                    </a:lnTo>
                    <a:lnTo>
                      <a:pt x="480339" y="5600"/>
                    </a:lnTo>
                    <a:lnTo>
                      <a:pt x="499579" y="5600"/>
                    </a:lnTo>
                    <a:lnTo>
                      <a:pt x="499579" y="254"/>
                    </a:lnTo>
                    <a:lnTo>
                      <a:pt x="474383" y="254"/>
                    </a:lnTo>
                    <a:lnTo>
                      <a:pt x="474383" y="35521"/>
                    </a:lnTo>
                    <a:lnTo>
                      <a:pt x="500189" y="35521"/>
                    </a:lnTo>
                    <a:lnTo>
                      <a:pt x="500189" y="30187"/>
                    </a:lnTo>
                    <a:close/>
                  </a:path>
                  <a:path w="617855" h="36195">
                    <a:moveTo>
                      <a:pt x="540550" y="254"/>
                    </a:moveTo>
                    <a:lnTo>
                      <a:pt x="534695" y="254"/>
                    </a:lnTo>
                    <a:lnTo>
                      <a:pt x="534695" y="25590"/>
                    </a:lnTo>
                    <a:lnTo>
                      <a:pt x="515797" y="254"/>
                    </a:lnTo>
                    <a:lnTo>
                      <a:pt x="509955" y="254"/>
                    </a:lnTo>
                    <a:lnTo>
                      <a:pt x="509955" y="35521"/>
                    </a:lnTo>
                    <a:lnTo>
                      <a:pt x="515912" y="35521"/>
                    </a:lnTo>
                    <a:lnTo>
                      <a:pt x="515912" y="10236"/>
                    </a:lnTo>
                    <a:lnTo>
                      <a:pt x="534695" y="35521"/>
                    </a:lnTo>
                    <a:lnTo>
                      <a:pt x="540550" y="35521"/>
                    </a:lnTo>
                    <a:lnTo>
                      <a:pt x="540550" y="254"/>
                    </a:lnTo>
                    <a:close/>
                  </a:path>
                  <a:path w="617855" h="36195">
                    <a:moveTo>
                      <a:pt x="581444" y="29984"/>
                    </a:moveTo>
                    <a:lnTo>
                      <a:pt x="577913" y="26060"/>
                    </a:lnTo>
                    <a:lnTo>
                      <a:pt x="575246" y="28625"/>
                    </a:lnTo>
                    <a:lnTo>
                      <a:pt x="571627" y="30238"/>
                    </a:lnTo>
                    <a:lnTo>
                      <a:pt x="561035" y="30238"/>
                    </a:lnTo>
                    <a:lnTo>
                      <a:pt x="555498" y="24752"/>
                    </a:lnTo>
                    <a:lnTo>
                      <a:pt x="555498" y="10845"/>
                    </a:lnTo>
                    <a:lnTo>
                      <a:pt x="561035" y="5397"/>
                    </a:lnTo>
                    <a:lnTo>
                      <a:pt x="568096" y="5397"/>
                    </a:lnTo>
                    <a:lnTo>
                      <a:pt x="571677" y="5397"/>
                    </a:lnTo>
                    <a:lnTo>
                      <a:pt x="575348" y="7112"/>
                    </a:lnTo>
                    <a:lnTo>
                      <a:pt x="577913" y="9880"/>
                    </a:lnTo>
                    <a:lnTo>
                      <a:pt x="581393" y="5537"/>
                    </a:lnTo>
                    <a:lnTo>
                      <a:pt x="577977" y="2171"/>
                    </a:lnTo>
                    <a:lnTo>
                      <a:pt x="572985" y="114"/>
                    </a:lnTo>
                    <a:lnTo>
                      <a:pt x="567994" y="114"/>
                    </a:lnTo>
                    <a:lnTo>
                      <a:pt x="560692" y="1473"/>
                    </a:lnTo>
                    <a:lnTo>
                      <a:pt x="554812" y="5219"/>
                    </a:lnTo>
                    <a:lnTo>
                      <a:pt x="550887" y="10845"/>
                    </a:lnTo>
                    <a:lnTo>
                      <a:pt x="549452" y="17843"/>
                    </a:lnTo>
                    <a:lnTo>
                      <a:pt x="550875" y="24917"/>
                    </a:lnTo>
                    <a:lnTo>
                      <a:pt x="554748" y="30607"/>
                    </a:lnTo>
                    <a:lnTo>
                      <a:pt x="560578" y="34391"/>
                    </a:lnTo>
                    <a:lnTo>
                      <a:pt x="567791" y="35775"/>
                    </a:lnTo>
                    <a:lnTo>
                      <a:pt x="572782" y="35775"/>
                    </a:lnTo>
                    <a:lnTo>
                      <a:pt x="577862" y="33515"/>
                    </a:lnTo>
                    <a:lnTo>
                      <a:pt x="581444" y="29984"/>
                    </a:lnTo>
                    <a:close/>
                  </a:path>
                  <a:path w="617855" h="36195">
                    <a:moveTo>
                      <a:pt x="617423" y="254"/>
                    </a:moveTo>
                    <a:lnTo>
                      <a:pt x="611378" y="254"/>
                    </a:lnTo>
                    <a:lnTo>
                      <a:pt x="601497" y="17437"/>
                    </a:lnTo>
                    <a:lnTo>
                      <a:pt x="591426" y="254"/>
                    </a:lnTo>
                    <a:lnTo>
                      <a:pt x="585419" y="254"/>
                    </a:lnTo>
                    <a:lnTo>
                      <a:pt x="598576" y="23977"/>
                    </a:lnTo>
                    <a:lnTo>
                      <a:pt x="598576" y="35521"/>
                    </a:lnTo>
                    <a:lnTo>
                      <a:pt x="604469" y="35521"/>
                    </a:lnTo>
                    <a:lnTo>
                      <a:pt x="604469" y="23787"/>
                    </a:lnTo>
                    <a:lnTo>
                      <a:pt x="617423" y="254"/>
                    </a:lnTo>
                    <a:close/>
                  </a:path>
                </a:pathLst>
              </a:custGeom>
              <a:solidFill>
                <a:srgbClr val="275FA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pic>
        <p:nvPicPr>
          <p:cNvPr id="14" name="Image 13">
            <a:extLst>
              <a:ext uri="{FF2B5EF4-FFF2-40B4-BE49-F238E27FC236}">
                <a16:creationId xmlns:a16="http://schemas.microsoft.com/office/drawing/2014/main" id="{D9E6355D-9398-1CE9-F55A-8978B734E4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9050" y="8458028"/>
            <a:ext cx="10443848" cy="172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15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775</Words>
  <Application>Microsoft Office PowerPoint</Application>
  <PresentationFormat>Personnalisé</PresentationFormat>
  <Paragraphs>238</Paragraphs>
  <Slides>16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Montserrat</vt:lpstr>
      <vt:lpstr>Wingdings</vt:lpstr>
      <vt:lpstr>Office Theme</vt:lpstr>
      <vt:lpstr>Budget Primitif 2025    Conseil Municipal  Jeudi 6 février 2025</vt:lpstr>
      <vt:lpstr>Présentation PowerPoint</vt:lpstr>
      <vt:lpstr>Présentation PowerPoint</vt:lpstr>
      <vt:lpstr>Présentation PowerPoint</vt:lpstr>
      <vt:lpstr>Présentation PowerPoint</vt:lpstr>
      <vt:lpstr>PREVISION BUDGETAIRE POUR 2025 Recettes réelles de fonctionnement</vt:lpstr>
      <vt:lpstr>PREVISION BUDGETAIRE POUR 2025 Recettes réelles de fonctionnement</vt:lpstr>
      <vt:lpstr>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Célia</dc:creator>
  <cp:lastModifiedBy>COMININI Adrien</cp:lastModifiedBy>
  <cp:revision>99</cp:revision>
  <cp:lastPrinted>2025-02-06T10:34:02Z</cp:lastPrinted>
  <dcterms:created xsi:type="dcterms:W3CDTF">2022-11-03T09:07:50Z</dcterms:created>
  <dcterms:modified xsi:type="dcterms:W3CDTF">2025-02-06T16:44:12Z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2022-11-03T00:00:00Z</vt:filetime>
  </property>
  <property fmtid="{D5CDD505-2E9C-101B-9397-08002B2CF9AE}" pid="3" name="Creator">
    <vt:lpwstr>Adobe InDesign 17.4 (Macintosh)</vt:lpwstr>
  </property>
  <property fmtid="{D5CDD505-2E9C-101B-9397-08002B2CF9AE}" pid="4" name="LastSaved">
    <vt:filetime>2022-11-03T00:00:00Z</vt:filetime>
  </property>
  <property fmtid="{D5CDD505-2E9C-101B-9397-08002B2CF9AE}" pid="5" name="Producer">
    <vt:lpwstr>Adobe PDF Library 16.0.7</vt:lpwstr>
  </property>
</Properties>
</file>