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317" r:id="rId3"/>
    <p:sldId id="263" r:id="rId4"/>
    <p:sldId id="319" r:id="rId5"/>
    <p:sldId id="265" r:id="rId6"/>
    <p:sldId id="274" r:id="rId7"/>
    <p:sldId id="276" r:id="rId8"/>
    <p:sldId id="318" r:id="rId9"/>
    <p:sldId id="264" r:id="rId10"/>
    <p:sldId id="277" r:id="rId11"/>
    <p:sldId id="278" r:id="rId12"/>
    <p:sldId id="32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21" r:id="rId2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B4E"/>
    <a:srgbClr val="D2422D"/>
    <a:srgbClr val="3EA3DC"/>
    <a:srgbClr val="D24291"/>
    <a:srgbClr val="CF519D"/>
    <a:srgbClr val="5F5491"/>
    <a:srgbClr val="F18825"/>
    <a:srgbClr val="ECC737"/>
    <a:srgbClr val="85BE4C"/>
    <a:srgbClr val="2C5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/>
    <p:restoredTop sz="94707"/>
  </p:normalViewPr>
  <p:slideViewPr>
    <p:cSldViewPr>
      <p:cViewPr varScale="1">
        <p:scale>
          <a:sx n="29" d="100"/>
          <a:sy n="29" d="100"/>
        </p:scale>
        <p:origin x="121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595200599925004E-2"/>
          <c:y val="0.15413238690399553"/>
          <c:w val="0.85404769403824521"/>
          <c:h val="0.84024302633469483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1"/>
          <c:dPt>
            <c:idx val="0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4EEF-4644-A018-A9D4494DF81B}"/>
              </c:ext>
            </c:extLst>
          </c:dPt>
          <c:dPt>
            <c:idx val="1"/>
            <c:bubble3D val="0"/>
            <c:explosion val="5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EEF-4644-A018-A9D4494DF81B}"/>
              </c:ext>
            </c:extLst>
          </c:dPt>
          <c:dPt>
            <c:idx val="2"/>
            <c:bubble3D val="0"/>
            <c:explosion val="9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4EEF-4644-A018-A9D4494DF81B}"/>
              </c:ext>
            </c:extLst>
          </c:dPt>
          <c:dPt>
            <c:idx val="3"/>
            <c:bubble3D val="0"/>
            <c:explosion val="4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EEF-4644-A018-A9D4494DF81B}"/>
              </c:ext>
            </c:extLst>
          </c:dPt>
          <c:dPt>
            <c:idx val="4"/>
            <c:bubble3D val="0"/>
            <c:explosion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EEF-4644-A018-A9D4494DF81B}"/>
              </c:ext>
            </c:extLst>
          </c:dPt>
          <c:dPt>
            <c:idx val="5"/>
            <c:bubble3D val="0"/>
            <c:explosion val="3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EEF-4644-A018-A9D4494DF8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4EEF-4644-A018-A9D4494DF81B}"/>
              </c:ext>
            </c:extLst>
          </c:dPt>
          <c:dLbls>
            <c:dLbl>
              <c:idx val="0"/>
              <c:layout>
                <c:manualLayout>
                  <c:x val="0.30436115485564291"/>
                  <c:y val="6.31954305675029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4660667416572"/>
                      <c:h val="0.108892616719132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EEF-4644-A018-A9D4494DF81B}"/>
                </c:ext>
              </c:extLst>
            </c:dLbl>
            <c:dLbl>
              <c:idx val="1"/>
              <c:layout>
                <c:manualLayout>
                  <c:x val="0.16756715410573664"/>
                  <c:y val="8.0573380928478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644-A018-A9D4494DF81B}"/>
                </c:ext>
              </c:extLst>
            </c:dLbl>
            <c:dLbl>
              <c:idx val="2"/>
              <c:layout>
                <c:manualLayout>
                  <c:x val="-0.66229193850768653"/>
                  <c:y val="-3.00175340713940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01432320959881"/>
                      <c:h val="8.18846732063341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EEF-4644-A018-A9D4494DF81B}"/>
                </c:ext>
              </c:extLst>
            </c:dLbl>
            <c:dLbl>
              <c:idx val="3"/>
              <c:layout>
                <c:manualLayout>
                  <c:x val="-3.1238995125609299E-2"/>
                  <c:y val="1.89584425714067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35710536182978"/>
                      <c:h val="0.12045726668769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EF-4644-A018-A9D4494DF81B}"/>
                </c:ext>
              </c:extLst>
            </c:dLbl>
            <c:dLbl>
              <c:idx val="4"/>
              <c:layout>
                <c:manualLayout>
                  <c:x val="-0.1437286089238845"/>
                  <c:y val="-2.36980532142583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7142857142858"/>
                      <c:h val="0.12045726668769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EEF-4644-A018-A9D4494DF81B}"/>
                </c:ext>
              </c:extLst>
            </c:dLbl>
            <c:dLbl>
              <c:idx val="5"/>
              <c:layout>
                <c:manualLayout>
                  <c:x val="-2.5667791526059313E-2"/>
                  <c:y val="-7.89935107141946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EF-4644-A018-A9D4494DF81B}"/>
                </c:ext>
              </c:extLst>
            </c:dLbl>
            <c:dLbl>
              <c:idx val="6"/>
              <c:layout>
                <c:manualLayout>
                  <c:x val="0.14415875515560561"/>
                  <c:y val="-8.37331213570463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EF-4644-A018-A9D4494DF8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Atténuation de charges</c:v>
                </c:pt>
                <c:pt idx="1">
                  <c:v>Produits des services</c:v>
                </c:pt>
                <c:pt idx="2">
                  <c:v>Impôt et taxes</c:v>
                </c:pt>
                <c:pt idx="3">
                  <c:v>Dotation, subventions et participations</c:v>
                </c:pt>
                <c:pt idx="4">
                  <c:v>Autres produits de gestion</c:v>
                </c:pt>
                <c:pt idx="5">
                  <c:v>Produits financiers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150000</c:v>
                </c:pt>
                <c:pt idx="1">
                  <c:v>2189950</c:v>
                </c:pt>
                <c:pt idx="2">
                  <c:v>18338000</c:v>
                </c:pt>
                <c:pt idx="3">
                  <c:v>4309963</c:v>
                </c:pt>
                <c:pt idx="4">
                  <c:v>601000</c:v>
                </c:pt>
                <c:pt idx="5">
                  <c:v>181000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F-4644-A018-A9D4494DF81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685185185185172E-2"/>
          <c:y val="0.1335940741183049"/>
          <c:w val="0.85462962962962963"/>
          <c:h val="0.84024302633469483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4EEF-4644-A018-A9D4494DF81B}"/>
              </c:ext>
            </c:extLst>
          </c:dPt>
          <c:dPt>
            <c:idx val="1"/>
            <c:bubble3D val="0"/>
            <c:explosion val="6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EEF-4644-A018-A9D4494DF81B}"/>
              </c:ext>
            </c:extLst>
          </c:dPt>
          <c:dPt>
            <c:idx val="2"/>
            <c:bubble3D val="0"/>
            <c:explosion val="4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4EEF-4644-A018-A9D4494DF81B}"/>
              </c:ext>
            </c:extLst>
          </c:dPt>
          <c:dPt>
            <c:idx val="3"/>
            <c:bubble3D val="0"/>
            <c:explosion val="6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EEF-4644-A018-A9D4494DF81B}"/>
              </c:ext>
            </c:extLst>
          </c:dPt>
          <c:dPt>
            <c:idx val="4"/>
            <c:bubble3D val="0"/>
            <c:explosion val="3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EEF-4644-A018-A9D4494DF81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EEF-4644-A018-A9D4494DF81B}"/>
              </c:ext>
            </c:extLst>
          </c:dPt>
          <c:dPt>
            <c:idx val="6"/>
            <c:bubble3D val="0"/>
            <c:explosion val="6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4EEF-4644-A018-A9D4494DF81B}"/>
              </c:ext>
            </c:extLst>
          </c:dPt>
          <c:dLbls>
            <c:dLbl>
              <c:idx val="0"/>
              <c:layout>
                <c:manualLayout>
                  <c:x val="-1.1111142357205357E-2"/>
                  <c:y val="-8.37331835566610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92439486730823"/>
                      <c:h val="0.108892616719132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EEF-4644-A018-A9D4494DF81B}"/>
                </c:ext>
              </c:extLst>
            </c:dLbl>
            <c:dLbl>
              <c:idx val="1"/>
              <c:layout>
                <c:manualLayout>
                  <c:x val="-6.4813824026493772E-2"/>
                  <c:y val="1.42188319285550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644-A018-A9D4494DF81B}"/>
                </c:ext>
              </c:extLst>
            </c:dLbl>
            <c:dLbl>
              <c:idx val="2"/>
              <c:layout>
                <c:manualLayout>
                  <c:x val="0"/>
                  <c:y val="-6.31948085713557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EF-4644-A018-A9D4494DF81B}"/>
                </c:ext>
              </c:extLst>
            </c:dLbl>
            <c:dLbl>
              <c:idx val="3"/>
              <c:layout>
                <c:manualLayout>
                  <c:x val="-3.6121109861267361E-2"/>
                  <c:y val="-1.1059091499987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35710536182978"/>
                      <c:h val="0.12045726668769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EF-4644-A018-A9D4494DF81B}"/>
                </c:ext>
              </c:extLst>
            </c:dLbl>
            <c:dLbl>
              <c:idx val="4"/>
              <c:layout>
                <c:manualLayout>
                  <c:x val="-6.9919086549998039E-2"/>
                  <c:y val="9.47922128570335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EF-4644-A018-A9D4494DF81B}"/>
                </c:ext>
              </c:extLst>
            </c:dLbl>
            <c:dLbl>
              <c:idx val="5"/>
              <c:layout>
                <c:manualLayout>
                  <c:x val="9.9884409357140001E-4"/>
                  <c:y val="-3.47571447142456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EF-4644-A018-A9D4494DF81B}"/>
                </c:ext>
              </c:extLst>
            </c:dLbl>
            <c:dLbl>
              <c:idx val="6"/>
              <c:layout>
                <c:manualLayout>
                  <c:x val="0.1508254581292814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EF-4644-A018-A9D4494DF8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Charges à caractère général </c:v>
                </c:pt>
                <c:pt idx="1">
                  <c:v>Charges de personnel</c:v>
                </c:pt>
                <c:pt idx="2">
                  <c:v>Attenuation de produits</c:v>
                </c:pt>
                <c:pt idx="3">
                  <c:v>Autres charges de gestion courante</c:v>
                </c:pt>
                <c:pt idx="4">
                  <c:v>Charges financières</c:v>
                </c:pt>
                <c:pt idx="5">
                  <c:v>Provision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7200000</c:v>
                </c:pt>
                <c:pt idx="1">
                  <c:v>13500000</c:v>
                </c:pt>
                <c:pt idx="2">
                  <c:v>300000</c:v>
                </c:pt>
                <c:pt idx="3">
                  <c:v>2995000</c:v>
                </c:pt>
                <c:pt idx="4">
                  <c:v>461000</c:v>
                </c:pt>
                <c:pt idx="5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F-4644-A018-A9D4494DF81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Dépenses d'équipement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Feuil1!$B$2:$B$6</c:f>
              <c:numCache>
                <c:formatCode>#,##0.00</c:formatCode>
                <c:ptCount val="5"/>
                <c:pt idx="0">
                  <c:v>17645872.870000001</c:v>
                </c:pt>
                <c:pt idx="1">
                  <c:v>24507871.539999999</c:v>
                </c:pt>
                <c:pt idx="2">
                  <c:v>26878544.200000003</c:v>
                </c:pt>
                <c:pt idx="3">
                  <c:v>26777545.09</c:v>
                </c:pt>
                <c:pt idx="4">
                  <c:v>22815146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7-49CD-890C-4204D2575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882207439"/>
        <c:axId val="882207919"/>
      </c:barChart>
      <c:lineChart>
        <c:grouping val="standard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Dette par habitant 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897</c:v>
                </c:pt>
                <c:pt idx="1">
                  <c:v>895</c:v>
                </c:pt>
                <c:pt idx="2">
                  <c:v>799</c:v>
                </c:pt>
                <c:pt idx="3">
                  <c:v>702</c:v>
                </c:pt>
                <c:pt idx="4">
                  <c:v>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47-49CD-890C-4204D2575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3082911"/>
        <c:axId val="1493069471"/>
      </c:lineChart>
      <c:catAx>
        <c:axId val="88220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2207919"/>
        <c:crosses val="autoZero"/>
        <c:auto val="1"/>
        <c:lblAlgn val="ctr"/>
        <c:lblOffset val="100"/>
        <c:noMultiLvlLbl val="0"/>
      </c:catAx>
      <c:valAx>
        <c:axId val="88220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2207439"/>
        <c:crosses val="autoZero"/>
        <c:crossBetween val="between"/>
      </c:valAx>
      <c:valAx>
        <c:axId val="1493069471"/>
        <c:scaling>
          <c:orientation val="minMax"/>
        </c:scaling>
        <c:delete val="0"/>
        <c:axPos val="r"/>
        <c:numFmt formatCode="#,##0.0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3082911"/>
        <c:crosses val="max"/>
        <c:crossBetween val="between"/>
      </c:valAx>
      <c:catAx>
        <c:axId val="14930829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30694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2F8AEC6-B382-D824-4813-2AC6B11BC0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EC3363-A32A-2067-ECE9-5799C6A6D9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001CF-DB21-4E0C-B7DB-301107C3FEEE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F78942-DDEB-E02C-9FBC-CDEF5F0D87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50D3AD-2145-9030-9B8D-319A9586F7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0F7EC-A2D1-4902-90A5-64D2BECB2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496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4903D-6344-4A2F-BF3D-53D95614A37F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3826-049E-42B9-9668-726DE7864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48444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BF487F-F1A1-5196-0826-5A3640B6FA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07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B9BA4-B066-A01D-ED79-5534950FEE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54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A446FE-4A9A-7EEE-A4A2-6BFD964574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25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3FBE5F-5E64-0A07-3C09-324D0E7839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40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C2C97D-1C69-983C-6200-C24C0B6193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3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F5C500-7483-FEA9-A0EA-8E05A99557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438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62044E-EFAE-BE37-07C0-FF4B6AB575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44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8C096B-0DC1-2D84-8CEE-60607B9BDD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89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28566" y="3309106"/>
            <a:ext cx="9472930" cy="2035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275F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275F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275F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275F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264" y="1065787"/>
            <a:ext cx="290512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275F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>
            <a:extLst>
              <a:ext uri="{FF2B5EF4-FFF2-40B4-BE49-F238E27FC236}">
                <a16:creationId xmlns:a16="http://schemas.microsoft.com/office/drawing/2014/main" id="{FA3E65DF-F739-4CDD-FA96-BB1862E8F288}"/>
              </a:ext>
            </a:extLst>
          </p:cNvPr>
          <p:cNvSpPr/>
          <p:nvPr/>
        </p:nvSpPr>
        <p:spPr>
          <a:xfrm>
            <a:off x="376951" y="376951"/>
            <a:ext cx="19350355" cy="10554970"/>
          </a:xfrm>
          <a:custGeom>
            <a:avLst/>
            <a:gdLst/>
            <a:ahLst/>
            <a:cxnLst/>
            <a:rect l="l" t="t" r="r" b="b"/>
            <a:pathLst>
              <a:path w="19350355" h="10554970">
                <a:moveTo>
                  <a:pt x="19350196" y="0"/>
                </a:moveTo>
                <a:lnTo>
                  <a:pt x="0" y="0"/>
                </a:lnTo>
                <a:lnTo>
                  <a:pt x="0" y="10554652"/>
                </a:lnTo>
                <a:lnTo>
                  <a:pt x="19350196" y="10554652"/>
                </a:lnTo>
                <a:lnTo>
                  <a:pt x="19350196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bg object 17">
            <a:extLst>
              <a:ext uri="{FF2B5EF4-FFF2-40B4-BE49-F238E27FC236}">
                <a16:creationId xmlns:a16="http://schemas.microsoft.com/office/drawing/2014/main" id="{7A321BFB-2095-45DC-D489-AB9B2E3E0BB8}"/>
              </a:ext>
            </a:extLst>
          </p:cNvPr>
          <p:cNvSpPr/>
          <p:nvPr/>
        </p:nvSpPr>
        <p:spPr>
          <a:xfrm>
            <a:off x="345540" y="376951"/>
            <a:ext cx="6506209" cy="10554970"/>
          </a:xfrm>
          <a:custGeom>
            <a:avLst/>
            <a:gdLst/>
            <a:ahLst/>
            <a:cxnLst/>
            <a:rect l="l" t="t" r="r" b="b"/>
            <a:pathLst>
              <a:path w="6506209" h="10554970">
                <a:moveTo>
                  <a:pt x="6505823" y="10554652"/>
                </a:moveTo>
                <a:lnTo>
                  <a:pt x="0" y="10554652"/>
                </a:lnTo>
                <a:lnTo>
                  <a:pt x="0" y="0"/>
                </a:lnTo>
                <a:lnTo>
                  <a:pt x="893815" y="0"/>
                </a:lnTo>
                <a:lnTo>
                  <a:pt x="6505823" y="10554652"/>
                </a:lnTo>
                <a:close/>
              </a:path>
            </a:pathLst>
          </a:custGeom>
          <a:solidFill>
            <a:srgbClr val="406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128565" y="3309106"/>
            <a:ext cx="14689837" cy="4721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2665095" algn="l"/>
                <a:tab pos="4572635" algn="l"/>
                <a:tab pos="7225665" algn="l"/>
              </a:tabLst>
            </a:pPr>
            <a:r>
              <a:rPr lang="fr-FR" sz="6600" spc="-10" dirty="0">
                <a:solidFill>
                  <a:schemeClr val="bg1"/>
                </a:solidFill>
              </a:rPr>
              <a:t>Budget Primitif 2024 </a:t>
            </a:r>
            <a:br>
              <a:rPr lang="fr-FR" sz="6600" spc="-10" dirty="0">
                <a:solidFill>
                  <a:schemeClr val="bg1"/>
                </a:solidFill>
              </a:rPr>
            </a:br>
            <a:br>
              <a:rPr lang="fr-FR" sz="6600" spc="-10" dirty="0">
                <a:solidFill>
                  <a:schemeClr val="bg1"/>
                </a:solidFill>
              </a:rPr>
            </a:br>
            <a:br>
              <a:rPr lang="fr-FR" sz="6600" spc="-10" dirty="0">
                <a:solidFill>
                  <a:schemeClr val="bg1"/>
                </a:solidFill>
              </a:rPr>
            </a:br>
            <a:r>
              <a:rPr lang="fr-FR" sz="5400" spc="-10" dirty="0">
                <a:solidFill>
                  <a:schemeClr val="bg1"/>
                </a:solidFill>
              </a:rPr>
              <a:t>Conseil Municipal </a:t>
            </a:r>
            <a:br>
              <a:rPr lang="fr-FR" sz="5400" spc="-10" dirty="0">
                <a:solidFill>
                  <a:schemeClr val="bg1"/>
                </a:solidFill>
              </a:rPr>
            </a:br>
            <a:r>
              <a:rPr lang="fr-FR" sz="5400" spc="-10" dirty="0">
                <a:solidFill>
                  <a:schemeClr val="bg1"/>
                </a:solidFill>
              </a:rPr>
              <a:t>Jeudi 21 mars 2024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637701" y="376951"/>
            <a:ext cx="4090035" cy="7691755"/>
          </a:xfrm>
          <a:custGeom>
            <a:avLst/>
            <a:gdLst/>
            <a:ahLst/>
            <a:cxnLst/>
            <a:rect l="l" t="t" r="r" b="b"/>
            <a:pathLst>
              <a:path w="4090034" h="7691755">
                <a:moveTo>
                  <a:pt x="4089450" y="7691137"/>
                </a:moveTo>
                <a:lnTo>
                  <a:pt x="0" y="0"/>
                </a:lnTo>
                <a:lnTo>
                  <a:pt x="4089446" y="0"/>
                </a:lnTo>
                <a:lnTo>
                  <a:pt x="4089450" y="7691137"/>
                </a:lnTo>
                <a:close/>
              </a:path>
            </a:pathLst>
          </a:custGeom>
          <a:solidFill>
            <a:srgbClr val="547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7A0EF78-FEF3-FA1F-5B42-6986EBA004ED}"/>
              </a:ext>
            </a:extLst>
          </p:cNvPr>
          <p:cNvGrpSpPr/>
          <p:nvPr/>
        </p:nvGrpSpPr>
        <p:grpSpPr>
          <a:xfrm>
            <a:off x="17653901" y="8324356"/>
            <a:ext cx="1388745" cy="2315718"/>
            <a:chOff x="17653901" y="8324356"/>
            <a:chExt cx="1388745" cy="2315718"/>
          </a:xfrm>
        </p:grpSpPr>
        <p:sp>
          <p:nvSpPr>
            <p:cNvPr id="31" name="object 4">
              <a:extLst>
                <a:ext uri="{FF2B5EF4-FFF2-40B4-BE49-F238E27FC236}">
                  <a16:creationId xmlns:a16="http://schemas.microsoft.com/office/drawing/2014/main" id="{C1B895B6-781E-D4DC-649D-EB40E4B4BAE0}"/>
                </a:ext>
              </a:extLst>
            </p:cNvPr>
            <p:cNvSpPr/>
            <p:nvPr/>
          </p:nvSpPr>
          <p:spPr>
            <a:xfrm>
              <a:off x="18668193" y="8879408"/>
              <a:ext cx="209550" cy="403860"/>
            </a:xfrm>
            <a:custGeom>
              <a:avLst/>
              <a:gdLst/>
              <a:ahLst/>
              <a:cxnLst/>
              <a:rect l="l" t="t" r="r" b="b"/>
              <a:pathLst>
                <a:path w="209550" h="403859">
                  <a:moveTo>
                    <a:pt x="209459" y="0"/>
                  </a:moveTo>
                  <a:lnTo>
                    <a:pt x="0" y="0"/>
                  </a:lnTo>
                  <a:lnTo>
                    <a:pt x="209396" y="403673"/>
                  </a:lnTo>
                  <a:lnTo>
                    <a:pt x="209459" y="0"/>
                  </a:lnTo>
                  <a:close/>
                </a:path>
              </a:pathLst>
            </a:custGeom>
            <a:solidFill>
              <a:srgbClr val="00B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05E480FF-6AA4-CF54-3BAC-8609B6407DF8}"/>
                </a:ext>
              </a:extLst>
            </p:cNvPr>
            <p:cNvSpPr/>
            <p:nvPr/>
          </p:nvSpPr>
          <p:spPr>
            <a:xfrm>
              <a:off x="17818408" y="9067908"/>
              <a:ext cx="373380" cy="719455"/>
            </a:xfrm>
            <a:custGeom>
              <a:avLst/>
              <a:gdLst/>
              <a:ahLst/>
              <a:cxnLst/>
              <a:rect l="l" t="t" r="r" b="b"/>
              <a:pathLst>
                <a:path w="373380" h="719454">
                  <a:moveTo>
                    <a:pt x="0" y="0"/>
                  </a:moveTo>
                  <a:lnTo>
                    <a:pt x="0" y="212883"/>
                  </a:lnTo>
                  <a:lnTo>
                    <a:pt x="2366" y="263282"/>
                  </a:lnTo>
                  <a:lnTo>
                    <a:pt x="9323" y="312345"/>
                  </a:lnTo>
                  <a:lnTo>
                    <a:pt x="20656" y="359857"/>
                  </a:lnTo>
                  <a:lnTo>
                    <a:pt x="36151" y="405604"/>
                  </a:lnTo>
                  <a:lnTo>
                    <a:pt x="55595" y="449373"/>
                  </a:lnTo>
                  <a:lnTo>
                    <a:pt x="78773" y="490951"/>
                  </a:lnTo>
                  <a:lnTo>
                    <a:pt x="105471" y="530122"/>
                  </a:lnTo>
                  <a:lnTo>
                    <a:pt x="135477" y="566674"/>
                  </a:lnTo>
                  <a:lnTo>
                    <a:pt x="168574" y="600392"/>
                  </a:lnTo>
                  <a:lnTo>
                    <a:pt x="204550" y="631062"/>
                  </a:lnTo>
                  <a:lnTo>
                    <a:pt x="243191" y="658472"/>
                  </a:lnTo>
                  <a:lnTo>
                    <a:pt x="284283" y="682406"/>
                  </a:lnTo>
                  <a:lnTo>
                    <a:pt x="327611" y="702651"/>
                  </a:lnTo>
                  <a:lnTo>
                    <a:pt x="372962" y="718993"/>
                  </a:lnTo>
                  <a:lnTo>
                    <a:pt x="25747" y="49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">
              <a:extLst>
                <a:ext uri="{FF2B5EF4-FFF2-40B4-BE49-F238E27FC236}">
                  <a16:creationId xmlns:a16="http://schemas.microsoft.com/office/drawing/2014/main" id="{F62D49F5-8BA5-9797-E03F-8F31820183DD}"/>
                </a:ext>
              </a:extLst>
            </p:cNvPr>
            <p:cNvSpPr/>
            <p:nvPr/>
          </p:nvSpPr>
          <p:spPr>
            <a:xfrm>
              <a:off x="17653901" y="9978751"/>
              <a:ext cx="1388745" cy="509905"/>
            </a:xfrm>
            <a:custGeom>
              <a:avLst/>
              <a:gdLst/>
              <a:ahLst/>
              <a:cxnLst/>
              <a:rect l="l" t="t" r="r" b="b"/>
              <a:pathLst>
                <a:path w="1388744" h="509904">
                  <a:moveTo>
                    <a:pt x="300062" y="300050"/>
                  </a:moveTo>
                  <a:lnTo>
                    <a:pt x="291045" y="258152"/>
                  </a:lnTo>
                  <a:lnTo>
                    <a:pt x="233667" y="210908"/>
                  </a:lnTo>
                  <a:lnTo>
                    <a:pt x="195135" y="198742"/>
                  </a:lnTo>
                  <a:lnTo>
                    <a:pt x="156616" y="189661"/>
                  </a:lnTo>
                  <a:lnTo>
                    <a:pt x="123012" y="180276"/>
                  </a:lnTo>
                  <a:lnTo>
                    <a:pt x="99237" y="167170"/>
                  </a:lnTo>
                  <a:lnTo>
                    <a:pt x="90220" y="146926"/>
                  </a:lnTo>
                  <a:lnTo>
                    <a:pt x="93980" y="130911"/>
                  </a:lnTo>
                  <a:lnTo>
                    <a:pt x="105943" y="117792"/>
                  </a:lnTo>
                  <a:lnTo>
                    <a:pt x="127203" y="108940"/>
                  </a:lnTo>
                  <a:lnTo>
                    <a:pt x="158800" y="105689"/>
                  </a:lnTo>
                  <a:lnTo>
                    <a:pt x="183197" y="107429"/>
                  </a:lnTo>
                  <a:lnTo>
                    <a:pt x="208216" y="112712"/>
                  </a:lnTo>
                  <a:lnTo>
                    <a:pt x="233540" y="121564"/>
                  </a:lnTo>
                  <a:lnTo>
                    <a:pt x="258813" y="134035"/>
                  </a:lnTo>
                  <a:lnTo>
                    <a:pt x="284581" y="70624"/>
                  </a:lnTo>
                  <a:lnTo>
                    <a:pt x="257251" y="56718"/>
                  </a:lnTo>
                  <a:lnTo>
                    <a:pt x="226390" y="46710"/>
                  </a:lnTo>
                  <a:lnTo>
                    <a:pt x="193306" y="40678"/>
                  </a:lnTo>
                  <a:lnTo>
                    <a:pt x="159308" y="38658"/>
                  </a:lnTo>
                  <a:lnTo>
                    <a:pt x="104089" y="44462"/>
                  </a:lnTo>
                  <a:lnTo>
                    <a:pt x="61455" y="60553"/>
                  </a:lnTo>
                  <a:lnTo>
                    <a:pt x="31203" y="84988"/>
                  </a:lnTo>
                  <a:lnTo>
                    <a:pt x="13182" y="115798"/>
                  </a:lnTo>
                  <a:lnTo>
                    <a:pt x="7213" y="151053"/>
                  </a:lnTo>
                  <a:lnTo>
                    <a:pt x="16230" y="193433"/>
                  </a:lnTo>
                  <a:lnTo>
                    <a:pt x="40005" y="222351"/>
                  </a:lnTo>
                  <a:lnTo>
                    <a:pt x="73609" y="241249"/>
                  </a:lnTo>
                  <a:lnTo>
                    <a:pt x="112128" y="253580"/>
                  </a:lnTo>
                  <a:lnTo>
                    <a:pt x="150660" y="262801"/>
                  </a:lnTo>
                  <a:lnTo>
                    <a:pt x="184264" y="272338"/>
                  </a:lnTo>
                  <a:lnTo>
                    <a:pt x="208026" y="285673"/>
                  </a:lnTo>
                  <a:lnTo>
                    <a:pt x="217043" y="306235"/>
                  </a:lnTo>
                  <a:lnTo>
                    <a:pt x="213131" y="321627"/>
                  </a:lnTo>
                  <a:lnTo>
                    <a:pt x="200812" y="333870"/>
                  </a:lnTo>
                  <a:lnTo>
                    <a:pt x="179197" y="341972"/>
                  </a:lnTo>
                  <a:lnTo>
                    <a:pt x="147447" y="344893"/>
                  </a:lnTo>
                  <a:lnTo>
                    <a:pt x="114846" y="342125"/>
                  </a:lnTo>
                  <a:lnTo>
                    <a:pt x="83070" y="334391"/>
                  </a:lnTo>
                  <a:lnTo>
                    <a:pt x="53708" y="322491"/>
                  </a:lnTo>
                  <a:lnTo>
                    <a:pt x="28359" y="307263"/>
                  </a:lnTo>
                  <a:lnTo>
                    <a:pt x="0" y="370154"/>
                  </a:lnTo>
                  <a:lnTo>
                    <a:pt x="28397" y="387121"/>
                  </a:lnTo>
                  <a:lnTo>
                    <a:pt x="63995" y="400316"/>
                  </a:lnTo>
                  <a:lnTo>
                    <a:pt x="104330" y="408876"/>
                  </a:lnTo>
                  <a:lnTo>
                    <a:pt x="146926" y="411911"/>
                  </a:lnTo>
                  <a:lnTo>
                    <a:pt x="202450" y="406069"/>
                  </a:lnTo>
                  <a:lnTo>
                    <a:pt x="245376" y="389915"/>
                  </a:lnTo>
                  <a:lnTo>
                    <a:pt x="275856" y="365480"/>
                  </a:lnTo>
                  <a:lnTo>
                    <a:pt x="294030" y="334848"/>
                  </a:lnTo>
                  <a:lnTo>
                    <a:pt x="300062" y="300050"/>
                  </a:lnTo>
                  <a:close/>
                </a:path>
                <a:path w="1388744" h="509904">
                  <a:moveTo>
                    <a:pt x="635673" y="267055"/>
                  </a:moveTo>
                  <a:lnTo>
                    <a:pt x="628319" y="220129"/>
                  </a:lnTo>
                  <a:lnTo>
                    <a:pt x="607529" y="180695"/>
                  </a:lnTo>
                  <a:lnTo>
                    <a:pt x="575208" y="150456"/>
                  </a:lnTo>
                  <a:lnTo>
                    <a:pt x="554215" y="140766"/>
                  </a:lnTo>
                  <a:lnTo>
                    <a:pt x="554215" y="267055"/>
                  </a:lnTo>
                  <a:lnTo>
                    <a:pt x="548830" y="299275"/>
                  </a:lnTo>
                  <a:lnTo>
                    <a:pt x="533984" y="323430"/>
                  </a:lnTo>
                  <a:lnTo>
                    <a:pt x="511581" y="338607"/>
                  </a:lnTo>
                  <a:lnTo>
                    <a:pt x="483590" y="343865"/>
                  </a:lnTo>
                  <a:lnTo>
                    <a:pt x="455510" y="338607"/>
                  </a:lnTo>
                  <a:lnTo>
                    <a:pt x="432930" y="323430"/>
                  </a:lnTo>
                  <a:lnTo>
                    <a:pt x="417906" y="299275"/>
                  </a:lnTo>
                  <a:lnTo>
                    <a:pt x="412432" y="267055"/>
                  </a:lnTo>
                  <a:lnTo>
                    <a:pt x="417906" y="234823"/>
                  </a:lnTo>
                  <a:lnTo>
                    <a:pt x="432930" y="210667"/>
                  </a:lnTo>
                  <a:lnTo>
                    <a:pt x="455510" y="195491"/>
                  </a:lnTo>
                  <a:lnTo>
                    <a:pt x="483590" y="190233"/>
                  </a:lnTo>
                  <a:lnTo>
                    <a:pt x="511581" y="195491"/>
                  </a:lnTo>
                  <a:lnTo>
                    <a:pt x="533984" y="210667"/>
                  </a:lnTo>
                  <a:lnTo>
                    <a:pt x="548830" y="234823"/>
                  </a:lnTo>
                  <a:lnTo>
                    <a:pt x="554215" y="267055"/>
                  </a:lnTo>
                  <a:lnTo>
                    <a:pt x="554215" y="140766"/>
                  </a:lnTo>
                  <a:lnTo>
                    <a:pt x="533260" y="131076"/>
                  </a:lnTo>
                  <a:lnTo>
                    <a:pt x="483590" y="124231"/>
                  </a:lnTo>
                  <a:lnTo>
                    <a:pt x="433870" y="131076"/>
                  </a:lnTo>
                  <a:lnTo>
                    <a:pt x="391782" y="150456"/>
                  </a:lnTo>
                  <a:lnTo>
                    <a:pt x="359308" y="180695"/>
                  </a:lnTo>
                  <a:lnTo>
                    <a:pt x="338391" y="220129"/>
                  </a:lnTo>
                  <a:lnTo>
                    <a:pt x="330987" y="267055"/>
                  </a:lnTo>
                  <a:lnTo>
                    <a:pt x="338391" y="313969"/>
                  </a:lnTo>
                  <a:lnTo>
                    <a:pt x="359308" y="353390"/>
                  </a:lnTo>
                  <a:lnTo>
                    <a:pt x="391782" y="383641"/>
                  </a:lnTo>
                  <a:lnTo>
                    <a:pt x="433870" y="403021"/>
                  </a:lnTo>
                  <a:lnTo>
                    <a:pt x="483590" y="409854"/>
                  </a:lnTo>
                  <a:lnTo>
                    <a:pt x="533260" y="403021"/>
                  </a:lnTo>
                  <a:lnTo>
                    <a:pt x="575208" y="383641"/>
                  </a:lnTo>
                  <a:lnTo>
                    <a:pt x="607529" y="353390"/>
                  </a:lnTo>
                  <a:lnTo>
                    <a:pt x="612559" y="343865"/>
                  </a:lnTo>
                  <a:lnTo>
                    <a:pt x="628319" y="313969"/>
                  </a:lnTo>
                  <a:lnTo>
                    <a:pt x="635673" y="267055"/>
                  </a:lnTo>
                  <a:close/>
                </a:path>
                <a:path w="1388744" h="509904">
                  <a:moveTo>
                    <a:pt x="769734" y="128358"/>
                  </a:moveTo>
                  <a:lnTo>
                    <a:pt x="689305" y="128358"/>
                  </a:lnTo>
                  <a:lnTo>
                    <a:pt x="689305" y="405726"/>
                  </a:lnTo>
                  <a:lnTo>
                    <a:pt x="769734" y="405726"/>
                  </a:lnTo>
                  <a:lnTo>
                    <a:pt x="769734" y="128358"/>
                  </a:lnTo>
                  <a:close/>
                </a:path>
                <a:path w="1388744" h="509904">
                  <a:moveTo>
                    <a:pt x="779513" y="43294"/>
                  </a:moveTo>
                  <a:lnTo>
                    <a:pt x="775906" y="26098"/>
                  </a:lnTo>
                  <a:lnTo>
                    <a:pt x="765733" y="12369"/>
                  </a:lnTo>
                  <a:lnTo>
                    <a:pt x="749935" y="3289"/>
                  </a:lnTo>
                  <a:lnTo>
                    <a:pt x="729513" y="0"/>
                  </a:lnTo>
                  <a:lnTo>
                    <a:pt x="709079" y="3454"/>
                  </a:lnTo>
                  <a:lnTo>
                    <a:pt x="693293" y="12954"/>
                  </a:lnTo>
                  <a:lnTo>
                    <a:pt x="683107" y="27178"/>
                  </a:lnTo>
                  <a:lnTo>
                    <a:pt x="679500" y="44843"/>
                  </a:lnTo>
                  <a:lnTo>
                    <a:pt x="683107" y="62522"/>
                  </a:lnTo>
                  <a:lnTo>
                    <a:pt x="693293" y="76746"/>
                  </a:lnTo>
                  <a:lnTo>
                    <a:pt x="709079" y="86245"/>
                  </a:lnTo>
                  <a:lnTo>
                    <a:pt x="729513" y="89700"/>
                  </a:lnTo>
                  <a:lnTo>
                    <a:pt x="749935" y="86220"/>
                  </a:lnTo>
                  <a:lnTo>
                    <a:pt x="765733" y="76555"/>
                  </a:lnTo>
                  <a:lnTo>
                    <a:pt x="775906" y="61861"/>
                  </a:lnTo>
                  <a:lnTo>
                    <a:pt x="779513" y="43294"/>
                  </a:lnTo>
                  <a:close/>
                </a:path>
                <a:path w="1388744" h="509904">
                  <a:moveTo>
                    <a:pt x="1068743" y="321691"/>
                  </a:moveTo>
                  <a:lnTo>
                    <a:pt x="1059459" y="283629"/>
                  </a:lnTo>
                  <a:lnTo>
                    <a:pt x="1002792" y="247116"/>
                  </a:lnTo>
                  <a:lnTo>
                    <a:pt x="934402" y="234454"/>
                  </a:lnTo>
                  <a:lnTo>
                    <a:pt x="910463" y="226199"/>
                  </a:lnTo>
                  <a:lnTo>
                    <a:pt x="901179" y="210858"/>
                  </a:lnTo>
                  <a:lnTo>
                    <a:pt x="904163" y="200736"/>
                  </a:lnTo>
                  <a:lnTo>
                    <a:pt x="913422" y="192557"/>
                  </a:lnTo>
                  <a:lnTo>
                    <a:pt x="929462" y="187083"/>
                  </a:lnTo>
                  <a:lnTo>
                    <a:pt x="952741" y="185077"/>
                  </a:lnTo>
                  <a:lnTo>
                    <a:pt x="972045" y="186131"/>
                  </a:lnTo>
                  <a:lnTo>
                    <a:pt x="991920" y="189585"/>
                  </a:lnTo>
                  <a:lnTo>
                    <a:pt x="1012190" y="195948"/>
                  </a:lnTo>
                  <a:lnTo>
                    <a:pt x="1032649" y="205701"/>
                  </a:lnTo>
                  <a:lnTo>
                    <a:pt x="1059459" y="148475"/>
                  </a:lnTo>
                  <a:lnTo>
                    <a:pt x="1037056" y="138163"/>
                  </a:lnTo>
                  <a:lnTo>
                    <a:pt x="1010551" y="130556"/>
                  </a:lnTo>
                  <a:lnTo>
                    <a:pt x="981811" y="125857"/>
                  </a:lnTo>
                  <a:lnTo>
                    <a:pt x="952741" y="124244"/>
                  </a:lnTo>
                  <a:lnTo>
                    <a:pt x="898537" y="130860"/>
                  </a:lnTo>
                  <a:lnTo>
                    <a:pt x="858202" y="149377"/>
                  </a:lnTo>
                  <a:lnTo>
                    <a:pt x="833043" y="177749"/>
                  </a:lnTo>
                  <a:lnTo>
                    <a:pt x="824369" y="213944"/>
                  </a:lnTo>
                  <a:lnTo>
                    <a:pt x="836777" y="257416"/>
                  </a:lnTo>
                  <a:lnTo>
                    <a:pt x="867803" y="281597"/>
                  </a:lnTo>
                  <a:lnTo>
                    <a:pt x="908151" y="293408"/>
                  </a:lnTo>
                  <a:lnTo>
                    <a:pt x="948486" y="299758"/>
                  </a:lnTo>
                  <a:lnTo>
                    <a:pt x="979512" y="307568"/>
                  </a:lnTo>
                  <a:lnTo>
                    <a:pt x="991920" y="323761"/>
                  </a:lnTo>
                  <a:lnTo>
                    <a:pt x="989164" y="334225"/>
                  </a:lnTo>
                  <a:lnTo>
                    <a:pt x="980325" y="342188"/>
                  </a:lnTo>
                  <a:lnTo>
                    <a:pt x="964526" y="347243"/>
                  </a:lnTo>
                  <a:lnTo>
                    <a:pt x="940892" y="349021"/>
                  </a:lnTo>
                  <a:lnTo>
                    <a:pt x="914946" y="347078"/>
                  </a:lnTo>
                  <a:lnTo>
                    <a:pt x="889203" y="341617"/>
                  </a:lnTo>
                  <a:lnTo>
                    <a:pt x="865200" y="333146"/>
                  </a:lnTo>
                  <a:lnTo>
                    <a:pt x="844473" y="322211"/>
                  </a:lnTo>
                  <a:lnTo>
                    <a:pt x="817664" y="379958"/>
                  </a:lnTo>
                  <a:lnTo>
                    <a:pt x="840714" y="391807"/>
                  </a:lnTo>
                  <a:lnTo>
                    <a:pt x="869797" y="401281"/>
                  </a:lnTo>
                  <a:lnTo>
                    <a:pt x="902855" y="407581"/>
                  </a:lnTo>
                  <a:lnTo>
                    <a:pt x="937793" y="409854"/>
                  </a:lnTo>
                  <a:lnTo>
                    <a:pt x="993267" y="403339"/>
                  </a:lnTo>
                  <a:lnTo>
                    <a:pt x="1034389" y="385114"/>
                  </a:lnTo>
                  <a:lnTo>
                    <a:pt x="1059954" y="357225"/>
                  </a:lnTo>
                  <a:lnTo>
                    <a:pt x="1068743" y="321691"/>
                  </a:lnTo>
                  <a:close/>
                </a:path>
                <a:path w="1388744" h="509904">
                  <a:moveTo>
                    <a:pt x="1388376" y="128371"/>
                  </a:moveTo>
                  <a:lnTo>
                    <a:pt x="1311059" y="128371"/>
                  </a:lnTo>
                  <a:lnTo>
                    <a:pt x="1232687" y="316534"/>
                  </a:lnTo>
                  <a:lnTo>
                    <a:pt x="1154836" y="128371"/>
                  </a:lnTo>
                  <a:lnTo>
                    <a:pt x="1071841" y="128371"/>
                  </a:lnTo>
                  <a:lnTo>
                    <a:pt x="1191958" y="407797"/>
                  </a:lnTo>
                  <a:lnTo>
                    <a:pt x="1190929" y="410362"/>
                  </a:lnTo>
                  <a:lnTo>
                    <a:pt x="1182395" y="426212"/>
                  </a:lnTo>
                  <a:lnTo>
                    <a:pt x="1172502" y="436918"/>
                  </a:lnTo>
                  <a:lnTo>
                    <a:pt x="1160475" y="443001"/>
                  </a:lnTo>
                  <a:lnTo>
                    <a:pt x="1145565" y="444906"/>
                  </a:lnTo>
                  <a:lnTo>
                    <a:pt x="1133475" y="443699"/>
                  </a:lnTo>
                  <a:lnTo>
                    <a:pt x="1121524" y="440207"/>
                  </a:lnTo>
                  <a:lnTo>
                    <a:pt x="1110259" y="434695"/>
                  </a:lnTo>
                  <a:lnTo>
                    <a:pt x="1100188" y="427380"/>
                  </a:lnTo>
                  <a:lnTo>
                    <a:pt x="1070813" y="484606"/>
                  </a:lnTo>
                  <a:lnTo>
                    <a:pt x="1086510" y="495300"/>
                  </a:lnTo>
                  <a:lnTo>
                    <a:pt x="1105611" y="503237"/>
                  </a:lnTo>
                  <a:lnTo>
                    <a:pt x="1126629" y="508177"/>
                  </a:lnTo>
                  <a:lnTo>
                    <a:pt x="1148143" y="509879"/>
                  </a:lnTo>
                  <a:lnTo>
                    <a:pt x="1183424" y="505688"/>
                  </a:lnTo>
                  <a:lnTo>
                    <a:pt x="1214323" y="491439"/>
                  </a:lnTo>
                  <a:lnTo>
                    <a:pt x="1240866" y="464629"/>
                  </a:lnTo>
                  <a:lnTo>
                    <a:pt x="1263103" y="422744"/>
                  </a:lnTo>
                  <a:lnTo>
                    <a:pt x="1388376" y="128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7">
              <a:extLst>
                <a:ext uri="{FF2B5EF4-FFF2-40B4-BE49-F238E27FC236}">
                  <a16:creationId xmlns:a16="http://schemas.microsoft.com/office/drawing/2014/main" id="{AF443535-FA8D-E780-650B-E0B50BA68AD7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65947" y="10560660"/>
              <a:ext cx="368980" cy="79414"/>
            </a:xfrm>
            <a:prstGeom prst="rect">
              <a:avLst/>
            </a:prstGeom>
          </p:spPr>
        </p:pic>
        <p:pic>
          <p:nvPicPr>
            <p:cNvPr id="35" name="object 8">
              <a:extLst>
                <a:ext uri="{FF2B5EF4-FFF2-40B4-BE49-F238E27FC236}">
                  <a16:creationId xmlns:a16="http://schemas.microsoft.com/office/drawing/2014/main" id="{5F1EEA64-0FEF-9A42-E3F3-5F1DC9FCD986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57627" y="10561223"/>
              <a:ext cx="82761" cy="78290"/>
            </a:xfrm>
            <a:prstGeom prst="rect">
              <a:avLst/>
            </a:prstGeom>
          </p:spPr>
        </p:pic>
        <p:pic>
          <p:nvPicPr>
            <p:cNvPr id="36" name="object 9">
              <a:extLst>
                <a:ext uri="{FF2B5EF4-FFF2-40B4-BE49-F238E27FC236}">
                  <a16:creationId xmlns:a16="http://schemas.microsoft.com/office/drawing/2014/main" id="{62A07E9C-0BE2-7AC4-94FA-BA1A13438596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60182" y="10560893"/>
              <a:ext cx="82992" cy="79180"/>
            </a:xfrm>
            <a:prstGeom prst="rect">
              <a:avLst/>
            </a:prstGeom>
          </p:spPr>
        </p:pic>
        <p:pic>
          <p:nvPicPr>
            <p:cNvPr id="37" name="object 10">
              <a:extLst>
                <a:ext uri="{FF2B5EF4-FFF2-40B4-BE49-F238E27FC236}">
                  <a16:creationId xmlns:a16="http://schemas.microsoft.com/office/drawing/2014/main" id="{951A7EE7-8986-3653-F07C-4F2A858EAB8D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62860" y="10561223"/>
              <a:ext cx="247282" cy="78290"/>
            </a:xfrm>
            <a:prstGeom prst="rect">
              <a:avLst/>
            </a:prstGeom>
          </p:spPr>
        </p:pic>
        <p:pic>
          <p:nvPicPr>
            <p:cNvPr id="38" name="object 11">
              <a:extLst>
                <a:ext uri="{FF2B5EF4-FFF2-40B4-BE49-F238E27FC236}">
                  <a16:creationId xmlns:a16="http://schemas.microsoft.com/office/drawing/2014/main" id="{970DE03E-F009-AEB3-5D55-56345553D505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29933" y="10560893"/>
              <a:ext cx="82992" cy="79180"/>
            </a:xfrm>
            <a:prstGeom prst="rect">
              <a:avLst/>
            </a:prstGeom>
          </p:spPr>
        </p:pic>
        <p:pic>
          <p:nvPicPr>
            <p:cNvPr id="39" name="object 12">
              <a:extLst>
                <a:ext uri="{FF2B5EF4-FFF2-40B4-BE49-F238E27FC236}">
                  <a16:creationId xmlns:a16="http://schemas.microsoft.com/office/drawing/2014/main" id="{C3736796-2150-C91E-CF0B-541F9CB2B128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32606" y="10561224"/>
              <a:ext cx="64647" cy="78290"/>
            </a:xfrm>
            <a:prstGeom prst="rect">
              <a:avLst/>
            </a:prstGeom>
          </p:spPr>
        </p:pic>
        <p:sp>
          <p:nvSpPr>
            <p:cNvPr id="40" name="object 13">
              <a:extLst>
                <a:ext uri="{FF2B5EF4-FFF2-40B4-BE49-F238E27FC236}">
                  <a16:creationId xmlns:a16="http://schemas.microsoft.com/office/drawing/2014/main" id="{75CA2C37-59C2-D344-81E2-A59B89117F0C}"/>
                </a:ext>
              </a:extLst>
            </p:cNvPr>
            <p:cNvSpPr/>
            <p:nvPr/>
          </p:nvSpPr>
          <p:spPr>
            <a:xfrm>
              <a:off x="18719061" y="10561223"/>
              <a:ext cx="57785" cy="78740"/>
            </a:xfrm>
            <a:custGeom>
              <a:avLst/>
              <a:gdLst/>
              <a:ahLst/>
              <a:cxnLst/>
              <a:rect l="l" t="t" r="r" b="b"/>
              <a:pathLst>
                <a:path w="57784" h="78740">
                  <a:moveTo>
                    <a:pt x="55924" y="0"/>
                  </a:moveTo>
                  <a:lnTo>
                    <a:pt x="0" y="0"/>
                  </a:lnTo>
                  <a:lnTo>
                    <a:pt x="0" y="78290"/>
                  </a:lnTo>
                  <a:lnTo>
                    <a:pt x="57265" y="78290"/>
                  </a:lnTo>
                  <a:lnTo>
                    <a:pt x="57265" y="66437"/>
                  </a:lnTo>
                  <a:lnTo>
                    <a:pt x="13203" y="66437"/>
                  </a:lnTo>
                  <a:lnTo>
                    <a:pt x="13203" y="44846"/>
                  </a:lnTo>
                  <a:lnTo>
                    <a:pt x="51453" y="44846"/>
                  </a:lnTo>
                  <a:lnTo>
                    <a:pt x="51453" y="33108"/>
                  </a:lnTo>
                  <a:lnTo>
                    <a:pt x="13203" y="33108"/>
                  </a:lnTo>
                  <a:lnTo>
                    <a:pt x="13203" y="11853"/>
                  </a:lnTo>
                  <a:lnTo>
                    <a:pt x="55924" y="11853"/>
                  </a:lnTo>
                  <a:lnTo>
                    <a:pt x="55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14">
              <a:extLst>
                <a:ext uri="{FF2B5EF4-FFF2-40B4-BE49-F238E27FC236}">
                  <a16:creationId xmlns:a16="http://schemas.microsoft.com/office/drawing/2014/main" id="{630E7194-4C94-464E-E353-EF53DE150BC6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98024" y="10561223"/>
              <a:ext cx="67893" cy="78290"/>
            </a:xfrm>
            <a:prstGeom prst="rect">
              <a:avLst/>
            </a:prstGeom>
          </p:spPr>
        </p:pic>
        <p:pic>
          <p:nvPicPr>
            <p:cNvPr id="42" name="object 15">
              <a:extLst>
                <a:ext uri="{FF2B5EF4-FFF2-40B4-BE49-F238E27FC236}">
                  <a16:creationId xmlns:a16="http://schemas.microsoft.com/office/drawing/2014/main" id="{C750DD86-2483-0DB8-5A80-F46CD0E4A9E0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85712" y="10560893"/>
              <a:ext cx="150872" cy="79180"/>
            </a:xfrm>
            <a:prstGeom prst="rect">
              <a:avLst/>
            </a:prstGeom>
          </p:spPr>
        </p:pic>
        <p:sp>
          <p:nvSpPr>
            <p:cNvPr id="43" name="object 16">
              <a:extLst>
                <a:ext uri="{FF2B5EF4-FFF2-40B4-BE49-F238E27FC236}">
                  <a16:creationId xmlns:a16="http://schemas.microsoft.com/office/drawing/2014/main" id="{427A077E-FCB5-BE35-4D73-A3BECE4F3620}"/>
                </a:ext>
              </a:extLst>
            </p:cNvPr>
            <p:cNvSpPr/>
            <p:nvPr/>
          </p:nvSpPr>
          <p:spPr>
            <a:xfrm>
              <a:off x="17818403" y="8324356"/>
              <a:ext cx="1059815" cy="1485265"/>
            </a:xfrm>
            <a:custGeom>
              <a:avLst/>
              <a:gdLst/>
              <a:ahLst/>
              <a:cxnLst/>
              <a:rect l="l" t="t" r="r" b="b"/>
              <a:pathLst>
                <a:path w="1059815" h="1485265">
                  <a:moveTo>
                    <a:pt x="1059391" y="0"/>
                  </a:moveTo>
                  <a:lnTo>
                    <a:pt x="847513" y="0"/>
                  </a:lnTo>
                  <a:lnTo>
                    <a:pt x="847513" y="211878"/>
                  </a:lnTo>
                  <a:lnTo>
                    <a:pt x="635635" y="211878"/>
                  </a:lnTo>
                  <a:lnTo>
                    <a:pt x="635635" y="0"/>
                  </a:lnTo>
                  <a:lnTo>
                    <a:pt x="423756" y="0"/>
                  </a:lnTo>
                  <a:lnTo>
                    <a:pt x="423756" y="211878"/>
                  </a:lnTo>
                  <a:lnTo>
                    <a:pt x="211878" y="211878"/>
                  </a:lnTo>
                  <a:lnTo>
                    <a:pt x="211878" y="0"/>
                  </a:lnTo>
                  <a:lnTo>
                    <a:pt x="0" y="0"/>
                  </a:lnTo>
                  <a:lnTo>
                    <a:pt x="0" y="555051"/>
                  </a:lnTo>
                  <a:lnTo>
                    <a:pt x="77495" y="555051"/>
                  </a:lnTo>
                  <a:lnTo>
                    <a:pt x="560003" y="1485211"/>
                  </a:lnTo>
                  <a:lnTo>
                    <a:pt x="609161" y="1480134"/>
                  </a:lnTo>
                  <a:lnTo>
                    <a:pt x="656875" y="1470658"/>
                  </a:lnTo>
                  <a:lnTo>
                    <a:pt x="702948" y="1457006"/>
                  </a:lnTo>
                  <a:lnTo>
                    <a:pt x="747181" y="1439401"/>
                  </a:lnTo>
                  <a:lnTo>
                    <a:pt x="288441" y="555051"/>
                  </a:lnTo>
                  <a:lnTo>
                    <a:pt x="463713" y="555051"/>
                  </a:lnTo>
                  <a:lnTo>
                    <a:pt x="878591" y="1354827"/>
                  </a:lnTo>
                  <a:lnTo>
                    <a:pt x="915857" y="1318819"/>
                  </a:lnTo>
                  <a:lnTo>
                    <a:pt x="949471" y="1279344"/>
                  </a:lnTo>
                  <a:lnTo>
                    <a:pt x="979145" y="1236675"/>
                  </a:lnTo>
                  <a:lnTo>
                    <a:pt x="1004597" y="1191084"/>
                  </a:lnTo>
                  <a:lnTo>
                    <a:pt x="674660" y="555051"/>
                  </a:lnTo>
                  <a:lnTo>
                    <a:pt x="1059245" y="555051"/>
                  </a:lnTo>
                  <a:lnTo>
                    <a:pt x="1059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0D9E2B06-E3DF-4A4E-AD0A-FC81225185D0}"/>
              </a:ext>
            </a:extLst>
          </p:cNvPr>
          <p:cNvGrpSpPr/>
          <p:nvPr/>
        </p:nvGrpSpPr>
        <p:grpSpPr>
          <a:xfrm>
            <a:off x="999924" y="9700745"/>
            <a:ext cx="4436110" cy="964703"/>
            <a:chOff x="999924" y="9700745"/>
            <a:chExt cx="4436110" cy="964703"/>
          </a:xfrm>
        </p:grpSpPr>
        <p:sp>
          <p:nvSpPr>
            <p:cNvPr id="45" name="object 22">
              <a:extLst>
                <a:ext uri="{FF2B5EF4-FFF2-40B4-BE49-F238E27FC236}">
                  <a16:creationId xmlns:a16="http://schemas.microsoft.com/office/drawing/2014/main" id="{C54EBC76-B476-4E53-917B-B57ACCED2EB6}"/>
                </a:ext>
              </a:extLst>
            </p:cNvPr>
            <p:cNvSpPr txBox="1"/>
            <p:nvPr/>
          </p:nvSpPr>
          <p:spPr>
            <a:xfrm>
              <a:off x="999924" y="9700745"/>
              <a:ext cx="4436110" cy="374015"/>
            </a:xfrm>
            <a:prstGeom prst="rect">
              <a:avLst/>
            </a:prstGeom>
          </p:spPr>
          <p:txBody>
            <a:bodyPr vert="horz" wrap="square" lIns="0" tIns="381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00"/>
                </a:spcBef>
              </a:pPr>
              <a:r>
                <a:rPr sz="2000" b="1" spc="-10" dirty="0">
                  <a:solidFill>
                    <a:srgbClr val="FFFFFF"/>
                  </a:solidFill>
                  <a:latin typeface="Montserrat"/>
                  <a:cs typeface="Montserrat"/>
                </a:rPr>
                <a:t>SOISY-</a:t>
              </a:r>
              <a:r>
                <a:rPr sz="2000" b="1" dirty="0">
                  <a:solidFill>
                    <a:srgbClr val="FFFFFF"/>
                  </a:solidFill>
                  <a:latin typeface="Montserrat"/>
                  <a:cs typeface="Montserrat"/>
                </a:rPr>
                <a:t>SOUS-</a:t>
              </a:r>
              <a:r>
                <a:rPr sz="2000" b="1" spc="-10" dirty="0">
                  <a:solidFill>
                    <a:srgbClr val="FFFFFF"/>
                  </a:solidFill>
                  <a:latin typeface="Montserrat"/>
                  <a:cs typeface="Montserrat"/>
                </a:rPr>
                <a:t>MONTMORENCY.FR</a:t>
              </a:r>
              <a:endParaRPr sz="2000" dirty="0">
                <a:latin typeface="Montserrat"/>
                <a:cs typeface="Montserrat"/>
              </a:endParaRPr>
            </a:p>
          </p:txBody>
        </p: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4F3082FC-33A5-428F-9F3F-CF3A7D080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492" y="10126506"/>
              <a:ext cx="516465" cy="516465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9C3FD62C-3608-40B6-A72E-F3A980255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31" y="10126506"/>
              <a:ext cx="516466" cy="516466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3F053F0C-259E-421F-868C-C4443FBA1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060" y="10114136"/>
              <a:ext cx="551312" cy="551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LES DEPENSES REELLES DE FONCTIONNEMENT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5582BAD-1526-C6F7-CC78-41AA32BFC7D5}"/>
              </a:ext>
            </a:extLst>
          </p:cNvPr>
          <p:cNvSpPr txBox="1"/>
          <p:nvPr/>
        </p:nvSpPr>
        <p:spPr>
          <a:xfrm>
            <a:off x="1925170" y="2301875"/>
            <a:ext cx="16608296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Elles comprennent : </a:t>
            </a:r>
          </a:p>
          <a:p>
            <a:r>
              <a:rPr lang="fr-FR" sz="2800" dirty="0"/>
              <a:t>	</a:t>
            </a:r>
            <a:r>
              <a:rPr lang="fr-FR" sz="2800" b="1" dirty="0">
                <a:solidFill>
                  <a:schemeClr val="tx2"/>
                </a:solidFill>
              </a:rPr>
              <a:t>- Des charges à caractère général : 7 200 000€ </a:t>
            </a:r>
          </a:p>
          <a:p>
            <a:r>
              <a:rPr lang="fr-FR" sz="2800" dirty="0"/>
              <a:t>	En diminution en 2024 suite au transfert des dépenses de logiciel vers la section d’investissement 	(150 000€)</a:t>
            </a:r>
          </a:p>
          <a:p>
            <a:endParaRPr lang="fr-FR" sz="2800" dirty="0"/>
          </a:p>
          <a:p>
            <a:r>
              <a:rPr lang="fr-FR" sz="2800" dirty="0"/>
              <a:t>	</a:t>
            </a:r>
            <a:r>
              <a:rPr lang="fr-FR" sz="2800" b="1" dirty="0">
                <a:solidFill>
                  <a:schemeClr val="tx2"/>
                </a:solidFill>
              </a:rPr>
              <a:t>- Des charges de personnel : 13 500 000€</a:t>
            </a:r>
          </a:p>
          <a:p>
            <a:r>
              <a:rPr lang="fr-FR" sz="2800" b="1" dirty="0"/>
              <a:t>	</a:t>
            </a:r>
            <a:r>
              <a:rPr lang="fr-FR" sz="2800" i="1" dirty="0"/>
              <a:t>dont </a:t>
            </a:r>
            <a:r>
              <a:rPr lang="fr-FR" sz="2800" dirty="0"/>
              <a:t>: </a:t>
            </a:r>
          </a:p>
          <a:p>
            <a:r>
              <a:rPr lang="fr-FR" sz="2800" dirty="0"/>
              <a:t>		- Salaires courants : </a:t>
            </a:r>
            <a:r>
              <a:rPr lang="fr-FR" sz="2800" b="1" dirty="0"/>
              <a:t>12 722 000€</a:t>
            </a:r>
          </a:p>
          <a:p>
            <a:r>
              <a:rPr lang="fr-FR" sz="2800" dirty="0"/>
              <a:t>		- la refonte du régime indemnitaire : </a:t>
            </a:r>
            <a:r>
              <a:rPr lang="fr-FR" sz="2800" b="1" dirty="0"/>
              <a:t>250 000€</a:t>
            </a:r>
          </a:p>
          <a:p>
            <a:r>
              <a:rPr lang="fr-FR" sz="2800" dirty="0"/>
              <a:t>		- L’assurance du personnel : </a:t>
            </a:r>
            <a:r>
              <a:rPr lang="fr-FR" sz="2800" b="1" dirty="0"/>
              <a:t>169 000€</a:t>
            </a:r>
          </a:p>
          <a:p>
            <a:r>
              <a:rPr lang="fr-FR" sz="2800" dirty="0"/>
              <a:t>		- les 5 points d’indice supplémentaires : </a:t>
            </a:r>
            <a:r>
              <a:rPr lang="fr-FR" sz="2800" b="1" dirty="0"/>
              <a:t>140 000€</a:t>
            </a:r>
          </a:p>
          <a:p>
            <a:r>
              <a:rPr lang="fr-FR" sz="2800" dirty="0"/>
              <a:t>		- le CIA : </a:t>
            </a:r>
            <a:r>
              <a:rPr lang="fr-FR" sz="2800" b="1" dirty="0"/>
              <a:t>124 000€</a:t>
            </a:r>
          </a:p>
          <a:p>
            <a:r>
              <a:rPr lang="fr-FR" sz="2800" dirty="0"/>
              <a:t>		- Cotisation CNAS : </a:t>
            </a:r>
            <a:r>
              <a:rPr lang="fr-FR" sz="2800" b="1" dirty="0"/>
              <a:t>58 000€</a:t>
            </a:r>
          </a:p>
          <a:p>
            <a:r>
              <a:rPr lang="fr-FR" sz="2800" dirty="0"/>
              <a:t>		- Médecine du travail : </a:t>
            </a:r>
            <a:r>
              <a:rPr lang="fr-FR" sz="2800" b="1" dirty="0"/>
              <a:t>20 000€</a:t>
            </a:r>
          </a:p>
          <a:p>
            <a:r>
              <a:rPr lang="fr-FR" sz="2800" dirty="0"/>
              <a:t>		- Convention UNEDIC : </a:t>
            </a:r>
            <a:r>
              <a:rPr lang="fr-FR" sz="2800" b="1" dirty="0"/>
              <a:t>17 000€</a:t>
            </a:r>
          </a:p>
          <a:p>
            <a:r>
              <a:rPr lang="fr-FR" sz="2800" dirty="0"/>
              <a:t>		</a:t>
            </a:r>
          </a:p>
          <a:p>
            <a:r>
              <a:rPr lang="fr-FR" sz="2800" dirty="0"/>
              <a:t>	- </a:t>
            </a:r>
            <a:r>
              <a:rPr lang="fr-FR" sz="2800" b="1" dirty="0">
                <a:solidFill>
                  <a:schemeClr val="tx2"/>
                </a:solidFill>
              </a:rPr>
              <a:t>Des atténuations de charges </a:t>
            </a:r>
            <a:r>
              <a:rPr lang="fr-FR" sz="2800" b="1">
                <a:solidFill>
                  <a:schemeClr val="tx2"/>
                </a:solidFill>
              </a:rPr>
              <a:t>: 300 </a:t>
            </a:r>
            <a:r>
              <a:rPr lang="fr-FR" sz="2800" b="1" dirty="0">
                <a:solidFill>
                  <a:schemeClr val="tx2"/>
                </a:solidFill>
              </a:rPr>
              <a:t>000€ </a:t>
            </a:r>
          </a:p>
          <a:p>
            <a:r>
              <a:rPr lang="fr-FR" sz="2800" b="1" dirty="0">
                <a:solidFill>
                  <a:schemeClr val="tx2"/>
                </a:solidFill>
              </a:rPr>
              <a:t>	</a:t>
            </a:r>
            <a:r>
              <a:rPr lang="fr-FR" sz="2800" dirty="0">
                <a:solidFill>
                  <a:schemeClr val="tx1"/>
                </a:solidFill>
              </a:rPr>
              <a:t>Participation au Fonds National de Péréquation des Ressources Intercommunales et 	Communales (FPIC)</a:t>
            </a:r>
          </a:p>
          <a:p>
            <a:r>
              <a:rPr lang="fr-FR" sz="2800" dirty="0"/>
              <a:t>	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AC4C29A9-43E0-307A-3C1B-9AB48C3F5F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2631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LES DEPENSES REELLES DE FONCTIONNEMENT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5582BAD-1526-C6F7-CC78-41AA32BFC7D5}"/>
              </a:ext>
            </a:extLst>
          </p:cNvPr>
          <p:cNvSpPr txBox="1"/>
          <p:nvPr/>
        </p:nvSpPr>
        <p:spPr>
          <a:xfrm>
            <a:off x="1925170" y="2606675"/>
            <a:ext cx="1660829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	- </a:t>
            </a:r>
            <a:r>
              <a:rPr lang="fr-FR" sz="2800" b="1" dirty="0">
                <a:solidFill>
                  <a:schemeClr val="tx2"/>
                </a:solidFill>
              </a:rPr>
              <a:t>Des autres charges de gestion courante : 2 995 000€</a:t>
            </a:r>
          </a:p>
          <a:p>
            <a:r>
              <a:rPr lang="fr-FR" sz="2800" i="1" dirty="0"/>
              <a:t>	Dont notamment : </a:t>
            </a:r>
          </a:p>
          <a:p>
            <a:endParaRPr lang="fr-FR" sz="2800" i="1" dirty="0"/>
          </a:p>
          <a:p>
            <a:r>
              <a:rPr lang="fr-FR" sz="2800" dirty="0"/>
              <a:t>		- Subvention aux associations : </a:t>
            </a:r>
            <a:r>
              <a:rPr lang="fr-FR" sz="2800" b="1" dirty="0"/>
              <a:t>1 015 845€</a:t>
            </a:r>
          </a:p>
          <a:p>
            <a:r>
              <a:rPr lang="fr-FR" sz="2800" i="1" dirty="0"/>
              <a:t>			Pour rappel 2023 : 968 639€</a:t>
            </a:r>
          </a:p>
          <a:p>
            <a:r>
              <a:rPr lang="fr-FR" sz="2800" i="1" dirty="0"/>
              <a:t>			Ecart 2023-2024 : +4,9% / + 47 206€</a:t>
            </a:r>
          </a:p>
          <a:p>
            <a:endParaRPr lang="fr-FR" sz="2800" i="1" dirty="0"/>
          </a:p>
          <a:p>
            <a:r>
              <a:rPr lang="fr-FR" sz="2800" dirty="0"/>
              <a:t>		- Le financement du SDIS : </a:t>
            </a:r>
            <a:r>
              <a:rPr lang="fr-FR" sz="2800" b="1" dirty="0"/>
              <a:t>406 000€ </a:t>
            </a:r>
          </a:p>
          <a:p>
            <a:r>
              <a:rPr lang="fr-FR" sz="2800" b="1" dirty="0"/>
              <a:t>			</a:t>
            </a:r>
            <a:r>
              <a:rPr lang="fr-FR" sz="2800" i="1" dirty="0"/>
              <a:t>Pour rappel 2023 : 377 114€       </a:t>
            </a:r>
          </a:p>
          <a:p>
            <a:r>
              <a:rPr lang="fr-FR" sz="2800" i="1" dirty="0"/>
              <a:t>			Ecart 2023-2024 : +7,66% / + 28 886€</a:t>
            </a:r>
          </a:p>
          <a:p>
            <a:endParaRPr lang="fr-FR" sz="2800" i="1" dirty="0"/>
          </a:p>
          <a:p>
            <a:endParaRPr lang="fr-FR" sz="2800" b="1" dirty="0"/>
          </a:p>
          <a:p>
            <a:r>
              <a:rPr lang="fr-FR" sz="2800" dirty="0"/>
              <a:t>		- Indemnités des élus : </a:t>
            </a:r>
            <a:r>
              <a:rPr lang="fr-FR" sz="2800" b="1" dirty="0"/>
              <a:t>221 000€</a:t>
            </a:r>
          </a:p>
          <a:p>
            <a:r>
              <a:rPr lang="fr-FR" sz="2800" dirty="0"/>
              <a:t>		- Admission en non valeur : </a:t>
            </a:r>
            <a:r>
              <a:rPr lang="fr-FR" sz="2800" b="1" dirty="0"/>
              <a:t>40 000€</a:t>
            </a:r>
          </a:p>
          <a:p>
            <a:endParaRPr lang="fr-FR" sz="2800" dirty="0"/>
          </a:p>
          <a:p>
            <a:r>
              <a:rPr lang="fr-FR" sz="2800" dirty="0"/>
              <a:t>	- </a:t>
            </a:r>
            <a:r>
              <a:rPr lang="fr-FR" sz="2800" b="1" dirty="0">
                <a:solidFill>
                  <a:schemeClr val="tx2"/>
                </a:solidFill>
              </a:rPr>
              <a:t>Des charges financières des emprunts : 461 000€</a:t>
            </a:r>
          </a:p>
          <a:p>
            <a:r>
              <a:rPr lang="fr-FR" sz="2800" dirty="0"/>
              <a:t>	</a:t>
            </a:r>
          </a:p>
          <a:p>
            <a:r>
              <a:rPr lang="fr-FR" sz="2800" dirty="0"/>
              <a:t>	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866A961A-15F6-3849-CEF0-FB1DA8E495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8261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10" y="377190"/>
            <a:ext cx="19350355" cy="10554970"/>
          </a:xfrm>
          <a:custGeom>
            <a:avLst/>
            <a:gdLst/>
            <a:ahLst/>
            <a:cxnLst/>
            <a:rect l="l" t="t" r="r" b="b"/>
            <a:pathLst>
              <a:path w="19350355" h="10554970">
                <a:moveTo>
                  <a:pt x="19350196" y="0"/>
                </a:moveTo>
                <a:lnTo>
                  <a:pt x="0" y="0"/>
                </a:lnTo>
                <a:lnTo>
                  <a:pt x="0" y="10554652"/>
                </a:lnTo>
                <a:lnTo>
                  <a:pt x="19350196" y="10554652"/>
                </a:lnTo>
                <a:lnTo>
                  <a:pt x="19350196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77B8A82-356D-FF90-8536-A9B28C9BEB2C}"/>
              </a:ext>
            </a:extLst>
          </p:cNvPr>
          <p:cNvGrpSpPr/>
          <p:nvPr/>
        </p:nvGrpSpPr>
        <p:grpSpPr>
          <a:xfrm>
            <a:off x="18638177" y="9771081"/>
            <a:ext cx="625475" cy="1043663"/>
            <a:chOff x="18638177" y="9771081"/>
            <a:chExt cx="625475" cy="1043663"/>
          </a:xfrm>
        </p:grpSpPr>
        <p:grpSp>
          <p:nvGrpSpPr>
            <p:cNvPr id="26" name="object 26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27" name="object 27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28" name="object 28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0"/>
            <p:cNvSpPr/>
            <p:nvPr/>
          </p:nvSpPr>
          <p:spPr>
            <a:xfrm>
              <a:off x="18712270" y="9771081"/>
              <a:ext cx="477520" cy="669290"/>
            </a:xfrm>
            <a:custGeom>
              <a:avLst/>
              <a:gdLst/>
              <a:ahLst/>
              <a:cxnLst/>
              <a:rect l="l" t="t" r="r" b="b"/>
              <a:pathLst>
                <a:path w="477519" h="669290">
                  <a:moveTo>
                    <a:pt x="168008" y="658812"/>
                  </a:moveTo>
                  <a:lnTo>
                    <a:pt x="11595" y="357289"/>
                  </a:lnTo>
                  <a:lnTo>
                    <a:pt x="0" y="334924"/>
                  </a:lnTo>
                  <a:lnTo>
                    <a:pt x="0" y="430834"/>
                  </a:lnTo>
                  <a:lnTo>
                    <a:pt x="5689" y="482854"/>
                  </a:lnTo>
                  <a:lnTo>
                    <a:pt x="21932" y="530898"/>
                  </a:lnTo>
                  <a:lnTo>
                    <a:pt x="47510" y="573735"/>
                  </a:lnTo>
                  <a:lnTo>
                    <a:pt x="81203" y="610146"/>
                  </a:lnTo>
                  <a:lnTo>
                    <a:pt x="121767" y="638911"/>
                  </a:lnTo>
                  <a:lnTo>
                    <a:pt x="168008" y="658812"/>
                  </a:lnTo>
                  <a:close/>
                </a:path>
                <a:path w="477519" h="669290">
                  <a:moveTo>
                    <a:pt x="477202" y="0"/>
                  </a:moveTo>
                  <a:lnTo>
                    <a:pt x="381762" y="0"/>
                  </a:lnTo>
                  <a:lnTo>
                    <a:pt x="381762" y="95440"/>
                  </a:lnTo>
                  <a:lnTo>
                    <a:pt x="286321" y="95440"/>
                  </a:lnTo>
                  <a:lnTo>
                    <a:pt x="286321" y="0"/>
                  </a:lnTo>
                  <a:lnTo>
                    <a:pt x="190881" y="0"/>
                  </a:lnTo>
                  <a:lnTo>
                    <a:pt x="190881" y="95440"/>
                  </a:lnTo>
                  <a:lnTo>
                    <a:pt x="95440" y="95440"/>
                  </a:lnTo>
                  <a:lnTo>
                    <a:pt x="95440" y="0"/>
                  </a:lnTo>
                  <a:lnTo>
                    <a:pt x="0" y="0"/>
                  </a:lnTo>
                  <a:lnTo>
                    <a:pt x="0" y="250024"/>
                  </a:lnTo>
                  <a:lnTo>
                    <a:pt x="34899" y="250024"/>
                  </a:lnTo>
                  <a:lnTo>
                    <a:pt x="252247" y="669023"/>
                  </a:lnTo>
                  <a:lnTo>
                    <a:pt x="274396" y="666737"/>
                  </a:lnTo>
                  <a:lnTo>
                    <a:pt x="295897" y="662470"/>
                  </a:lnTo>
                  <a:lnTo>
                    <a:pt x="316649" y="656310"/>
                  </a:lnTo>
                  <a:lnTo>
                    <a:pt x="336575" y="648385"/>
                  </a:lnTo>
                  <a:lnTo>
                    <a:pt x="129933" y="250024"/>
                  </a:lnTo>
                  <a:lnTo>
                    <a:pt x="208876" y="250024"/>
                  </a:lnTo>
                  <a:lnTo>
                    <a:pt x="395770" y="610285"/>
                  </a:lnTo>
                  <a:lnTo>
                    <a:pt x="412546" y="594067"/>
                  </a:lnTo>
                  <a:lnTo>
                    <a:pt x="427697" y="576287"/>
                  </a:lnTo>
                  <a:lnTo>
                    <a:pt x="441058" y="557060"/>
                  </a:lnTo>
                  <a:lnTo>
                    <a:pt x="452526" y="536524"/>
                  </a:lnTo>
                  <a:lnTo>
                    <a:pt x="303898" y="250024"/>
                  </a:lnTo>
                  <a:lnTo>
                    <a:pt x="382790" y="250024"/>
                  </a:lnTo>
                  <a:lnTo>
                    <a:pt x="477113" y="431863"/>
                  </a:lnTo>
                  <a:lnTo>
                    <a:pt x="477151" y="250024"/>
                  </a:lnTo>
                  <a:lnTo>
                    <a:pt x="477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2A399FF7-1AAC-43B4-A657-0660FC7C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0391AE1-5FF4-49E9-8CBB-6B641502F029}"/>
              </a:ext>
            </a:extLst>
          </p:cNvPr>
          <p:cNvSpPr txBox="1">
            <a:spLocks/>
          </p:cNvSpPr>
          <p:nvPr/>
        </p:nvSpPr>
        <p:spPr>
          <a:xfrm>
            <a:off x="2531726" y="3551603"/>
            <a:ext cx="15064124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100" b="1" i="0">
                <a:solidFill>
                  <a:srgbClr val="275FAB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fr-FR" sz="5400" spc="-20" dirty="0">
                <a:solidFill>
                  <a:schemeClr val="bg1"/>
                </a:solidFill>
              </a:rPr>
              <a:t>SECTION D’INVESTISSEMENT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6541A4CF-86E2-BDC1-E21E-6CE95F265743}"/>
              </a:ext>
            </a:extLst>
          </p:cNvPr>
          <p:cNvSpPr txBox="1">
            <a:spLocks/>
          </p:cNvSpPr>
          <p:nvPr/>
        </p:nvSpPr>
        <p:spPr>
          <a:xfrm>
            <a:off x="5632450" y="10552090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3486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NOS AXES PRINCIPAUX POUR 2024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B767DA3-CB79-58EE-374C-08B008856BF8}"/>
              </a:ext>
            </a:extLst>
          </p:cNvPr>
          <p:cNvSpPr txBox="1"/>
          <p:nvPr/>
        </p:nvSpPr>
        <p:spPr>
          <a:xfrm>
            <a:off x="1582285" y="2026140"/>
            <a:ext cx="17055892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Finalisation de l’Espace Culturel « le trèfle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B73E2F-B563-B0E9-E59D-AA0F0D701D50}"/>
              </a:ext>
            </a:extLst>
          </p:cNvPr>
          <p:cNvSpPr txBox="1"/>
          <p:nvPr/>
        </p:nvSpPr>
        <p:spPr>
          <a:xfrm>
            <a:off x="1582285" y="2987675"/>
            <a:ext cx="869836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Finalisation de la construction :       </a:t>
            </a:r>
            <a:r>
              <a:rPr lang="fr-FR" sz="2800" b="1" dirty="0"/>
              <a:t>9 400 000€</a:t>
            </a:r>
          </a:p>
          <a:p>
            <a:r>
              <a:rPr lang="fr-FR" sz="2800" dirty="0"/>
              <a:t>Extension parking Espace Culturel :  </a:t>
            </a:r>
            <a:r>
              <a:rPr lang="fr-FR" sz="2800" b="1" dirty="0"/>
              <a:t>700 000€</a:t>
            </a:r>
          </a:p>
          <a:p>
            <a:r>
              <a:rPr lang="fr-FR" sz="2800" dirty="0"/>
              <a:t>Acquisition mobilier :                          </a:t>
            </a:r>
            <a:r>
              <a:rPr lang="fr-FR" sz="2800" b="1" dirty="0"/>
              <a:t>400 000€</a:t>
            </a:r>
          </a:p>
          <a:p>
            <a:r>
              <a:rPr lang="fr-FR" sz="2800" dirty="0"/>
              <a:t>Acquisition fond documentaire :           </a:t>
            </a:r>
            <a:r>
              <a:rPr lang="fr-FR" sz="2800" b="1" dirty="0"/>
              <a:t>52 500€</a:t>
            </a:r>
          </a:p>
          <a:p>
            <a:r>
              <a:rPr lang="fr-FR" sz="2800" dirty="0"/>
              <a:t>Matériel Informatique :                         </a:t>
            </a:r>
            <a:r>
              <a:rPr lang="fr-FR" sz="2800" b="1" dirty="0"/>
              <a:t>60 000€</a:t>
            </a:r>
          </a:p>
          <a:p>
            <a:endParaRPr lang="fr-FR" sz="2800" dirty="0"/>
          </a:p>
          <a:p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102900D-2FE9-7E41-21FB-149AD75CB13B}"/>
              </a:ext>
            </a:extLst>
          </p:cNvPr>
          <p:cNvSpPr/>
          <p:nvPr/>
        </p:nvSpPr>
        <p:spPr>
          <a:xfrm>
            <a:off x="13557252" y="3140074"/>
            <a:ext cx="5155020" cy="168401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Budget 2024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10 612 500 € 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+ 162 000€ report 2023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CCF42A6-4A84-9022-95A0-AB4B7AB85C06}"/>
              </a:ext>
            </a:extLst>
          </p:cNvPr>
          <p:cNvSpPr/>
          <p:nvPr/>
        </p:nvSpPr>
        <p:spPr>
          <a:xfrm>
            <a:off x="13557252" y="4974838"/>
            <a:ext cx="5142424" cy="168401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Subventions restantes à percevoir 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5 136 761 €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DE10C3-E142-CE7A-96AF-4A91105546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9" y="6712174"/>
            <a:ext cx="4414083" cy="36644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302724B-0DB3-D1FE-AC39-0051C0055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11" y="7633184"/>
            <a:ext cx="4516803" cy="36702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E2C0BBD-A782-9F2F-57FA-7C03F0FB7D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65" y="6706292"/>
            <a:ext cx="4414083" cy="36702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FD6C5D0-240B-3DCC-8355-1DA54E4792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251" y="7650831"/>
            <a:ext cx="4802576" cy="365851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7A3255-129E-5B8D-EA70-6853B55C9A8C}"/>
              </a:ext>
            </a:extLst>
          </p:cNvPr>
          <p:cNvSpPr txBox="1"/>
          <p:nvPr/>
        </p:nvSpPr>
        <p:spPr>
          <a:xfrm rot="20330537">
            <a:off x="11097453" y="4997152"/>
            <a:ext cx="3312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Travaux financés </a:t>
            </a:r>
          </a:p>
          <a:p>
            <a:pPr algn="ctr"/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à 35%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113DEA51-32E6-2A11-27FC-805E44D7A7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2654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NOS AXES PRINCIPAUX POUR 2024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Ellipse 5">
            <a:extLst>
              <a:ext uri="{FF2B5EF4-FFF2-40B4-BE49-F238E27FC236}">
                <a16:creationId xmlns:a16="http://schemas.microsoft.com/office/drawing/2014/main" id="{6102900D-2FE9-7E41-21FB-149AD75CB13B}"/>
              </a:ext>
            </a:extLst>
          </p:cNvPr>
          <p:cNvSpPr/>
          <p:nvPr/>
        </p:nvSpPr>
        <p:spPr>
          <a:xfrm>
            <a:off x="14052194" y="2934018"/>
            <a:ext cx="4697821" cy="168401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Budget 2024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410 000€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CCF42A6-4A84-9022-95A0-AB4B7AB85C06}"/>
              </a:ext>
            </a:extLst>
          </p:cNvPr>
          <p:cNvSpPr/>
          <p:nvPr/>
        </p:nvSpPr>
        <p:spPr>
          <a:xfrm>
            <a:off x="14014450" y="4786118"/>
            <a:ext cx="4697821" cy="168401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Subventions restantes à percevoir 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276 500€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2BCC67-6B37-8AB6-C314-DA170CCC970F}"/>
              </a:ext>
            </a:extLst>
          </p:cNvPr>
          <p:cNvSpPr txBox="1"/>
          <p:nvPr/>
        </p:nvSpPr>
        <p:spPr>
          <a:xfrm>
            <a:off x="1582285" y="2026140"/>
            <a:ext cx="17055892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Fontaine du parc du Val Ombreux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DCD35D-6FAC-34E0-22BA-05189EFE121D}"/>
              </a:ext>
            </a:extLst>
          </p:cNvPr>
          <p:cNvSpPr txBox="1"/>
          <p:nvPr/>
        </p:nvSpPr>
        <p:spPr>
          <a:xfrm>
            <a:off x="1439113" y="3174120"/>
            <a:ext cx="105121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Un bassin circulaire ceinturé d’une margelle de pierre – Diamètre extérieur 15m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Un accompagnement des abords par un pavage en queue de paon – largeur 4m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Des matériaux déjà présents sur site – grès et comblanchien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BE695CE-9F11-8EDF-2285-FA93C0761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72" y="7941310"/>
            <a:ext cx="5734050" cy="29908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AC16C5-A9D7-80C8-9457-4737CE36D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150" y="6479308"/>
            <a:ext cx="8305800" cy="396971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72D230C-F8BA-34EC-CF3F-F90DC67D1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24594" y="7371346"/>
            <a:ext cx="5508872" cy="318074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A2110B-F87B-2427-2070-36545E3C839D}"/>
              </a:ext>
            </a:extLst>
          </p:cNvPr>
          <p:cNvSpPr txBox="1"/>
          <p:nvPr/>
        </p:nvSpPr>
        <p:spPr>
          <a:xfrm rot="20330537">
            <a:off x="11648992" y="4855763"/>
            <a:ext cx="3214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Travaux financés </a:t>
            </a:r>
          </a:p>
          <a:p>
            <a:pPr algn="ctr"/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à 67%</a:t>
            </a: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D4B92377-D513-DFF1-FC22-F6F66FDE4D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5012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NOS AXES PRINCIPAUX POUR 2024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Ellipse 5">
            <a:extLst>
              <a:ext uri="{FF2B5EF4-FFF2-40B4-BE49-F238E27FC236}">
                <a16:creationId xmlns:a16="http://schemas.microsoft.com/office/drawing/2014/main" id="{6102900D-2FE9-7E41-21FB-149AD75CB13B}"/>
              </a:ext>
            </a:extLst>
          </p:cNvPr>
          <p:cNvSpPr/>
          <p:nvPr/>
        </p:nvSpPr>
        <p:spPr>
          <a:xfrm>
            <a:off x="14014450" y="2982759"/>
            <a:ext cx="5246993" cy="168401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Budget 2024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600 000€ 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+ 947 160€ report 2023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CCF42A6-4A84-9022-95A0-AB4B7AB85C06}"/>
              </a:ext>
            </a:extLst>
          </p:cNvPr>
          <p:cNvSpPr/>
          <p:nvPr/>
        </p:nvSpPr>
        <p:spPr>
          <a:xfrm>
            <a:off x="14014450" y="4786118"/>
            <a:ext cx="5246993" cy="168401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Subventions restantes à percevoir 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840 000€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50AEF7-19D2-C9A2-1DE0-7D00C0C5BF8C}"/>
              </a:ext>
            </a:extLst>
          </p:cNvPr>
          <p:cNvSpPr txBox="1"/>
          <p:nvPr/>
        </p:nvSpPr>
        <p:spPr>
          <a:xfrm>
            <a:off x="1582285" y="2026140"/>
            <a:ext cx="17055892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Réhabilitation de la propriété Bailly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280CF4-4AB6-C118-9E58-A5CA1DAC3733}"/>
              </a:ext>
            </a:extLst>
          </p:cNvPr>
          <p:cNvSpPr txBox="1"/>
          <p:nvPr/>
        </p:nvSpPr>
        <p:spPr>
          <a:xfrm>
            <a:off x="1898650" y="2965063"/>
            <a:ext cx="11652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Renfort structurel du bâtiment pour un meilleur confort et fonctionnement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Agrandissement de la véranda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d’une pompe à chaleur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DCAAE6-740A-3D9C-915E-5601ADDB5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57" y="6698566"/>
            <a:ext cx="6421618" cy="42335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852A51A-AC08-8CF5-350D-4D6F64707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538" y="6698566"/>
            <a:ext cx="7068055" cy="419863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3F0F226-3ACE-029D-6151-D770EDA48008}"/>
              </a:ext>
            </a:extLst>
          </p:cNvPr>
          <p:cNvSpPr txBox="1"/>
          <p:nvPr/>
        </p:nvSpPr>
        <p:spPr>
          <a:xfrm rot="20330537">
            <a:off x="11550870" y="4888950"/>
            <a:ext cx="3316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Travaux financés </a:t>
            </a:r>
          </a:p>
          <a:p>
            <a:pPr algn="ctr"/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à 48%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16363FE3-DF6E-C3DA-FFF2-388B88A0F5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8375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NOS AXES PRINCIPAUX POUR 2024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Ellipse 5">
            <a:extLst>
              <a:ext uri="{FF2B5EF4-FFF2-40B4-BE49-F238E27FC236}">
                <a16:creationId xmlns:a16="http://schemas.microsoft.com/office/drawing/2014/main" id="{6102900D-2FE9-7E41-21FB-149AD75CB13B}"/>
              </a:ext>
            </a:extLst>
          </p:cNvPr>
          <p:cNvSpPr/>
          <p:nvPr/>
        </p:nvSpPr>
        <p:spPr>
          <a:xfrm>
            <a:off x="14052194" y="2934018"/>
            <a:ext cx="5372456" cy="168401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Budget 2024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616 000€ 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+ 1 294 647 report 2023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CCF42A6-4A84-9022-95A0-AB4B7AB85C06}"/>
              </a:ext>
            </a:extLst>
          </p:cNvPr>
          <p:cNvSpPr/>
          <p:nvPr/>
        </p:nvSpPr>
        <p:spPr>
          <a:xfrm>
            <a:off x="14014450" y="4786118"/>
            <a:ext cx="5410200" cy="168401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Subventions restantes à percevoir 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578 000€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F40ADB-9F0A-BD1C-3099-ACAD408C4703}"/>
              </a:ext>
            </a:extLst>
          </p:cNvPr>
          <p:cNvSpPr txBox="1"/>
          <p:nvPr/>
        </p:nvSpPr>
        <p:spPr>
          <a:xfrm>
            <a:off x="1582285" y="2026140"/>
            <a:ext cx="17055892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CONSTRUCTION TENNIS COUVERT + REHABILITATION TENNIS EXTERIEURS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89AB1A-B871-323F-46E3-883B19AFA1DF}"/>
              </a:ext>
            </a:extLst>
          </p:cNvPr>
          <p:cNvSpPr txBox="1"/>
          <p:nvPr/>
        </p:nvSpPr>
        <p:spPr>
          <a:xfrm>
            <a:off x="1863351" y="3122541"/>
            <a:ext cx="11617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d’un troisième court de tennis couvert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Réhabilitation de 4 courts de tennis extérieurs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59A0DD-35E1-AC5A-F4CD-BE043D2EEB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46" y="5601407"/>
            <a:ext cx="7379208" cy="416966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DA36567-0ADD-D413-F768-CA52D75F4F7B}"/>
              </a:ext>
            </a:extLst>
          </p:cNvPr>
          <p:cNvSpPr txBox="1"/>
          <p:nvPr/>
        </p:nvSpPr>
        <p:spPr>
          <a:xfrm rot="20330537">
            <a:off x="11501473" y="4898176"/>
            <a:ext cx="3367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Travaux financés </a:t>
            </a:r>
          </a:p>
          <a:p>
            <a:pPr algn="ctr"/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à 30%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47FA4E-A2DD-0AD2-7963-27489FE299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914" y="6780709"/>
            <a:ext cx="7412737" cy="4169664"/>
          </a:xfrm>
          <a:prstGeom prst="rect">
            <a:avLst/>
          </a:prstGeom>
        </p:spPr>
      </p:pic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820F2EBB-CECB-DA12-AD9B-058581F3C26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36377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NOS AXES PRINCIPAUX POUR 2024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Ellipse 5">
            <a:extLst>
              <a:ext uri="{FF2B5EF4-FFF2-40B4-BE49-F238E27FC236}">
                <a16:creationId xmlns:a16="http://schemas.microsoft.com/office/drawing/2014/main" id="{6102900D-2FE9-7E41-21FB-149AD75CB13B}"/>
              </a:ext>
            </a:extLst>
          </p:cNvPr>
          <p:cNvSpPr/>
          <p:nvPr/>
        </p:nvSpPr>
        <p:spPr>
          <a:xfrm>
            <a:off x="14052194" y="2934018"/>
            <a:ext cx="4697821" cy="168401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Budget 2024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3 400 000€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CCF42A6-4A84-9022-95A0-AB4B7AB85C06}"/>
              </a:ext>
            </a:extLst>
          </p:cNvPr>
          <p:cNvSpPr/>
          <p:nvPr/>
        </p:nvSpPr>
        <p:spPr>
          <a:xfrm>
            <a:off x="14014450" y="4786118"/>
            <a:ext cx="4697821" cy="168401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Subventions restantes à percevoir 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600 000€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F40ADB-9F0A-BD1C-3099-ACAD408C4703}"/>
              </a:ext>
            </a:extLst>
          </p:cNvPr>
          <p:cNvSpPr txBox="1"/>
          <p:nvPr/>
        </p:nvSpPr>
        <p:spPr>
          <a:xfrm>
            <a:off x="1582285" y="2026140"/>
            <a:ext cx="17055892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VOIRIE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89AB1A-B871-323F-46E3-883B19AFA1DF}"/>
              </a:ext>
            </a:extLst>
          </p:cNvPr>
          <p:cNvSpPr txBox="1"/>
          <p:nvPr/>
        </p:nvSpPr>
        <p:spPr>
          <a:xfrm>
            <a:off x="1863351" y="3122541"/>
            <a:ext cx="11617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Travaux petit lac :                                       1 000 000€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Requalification rue Jaurès :			 800 000€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Eclairage public :                                           570 000€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mail Mermoz :			  200 000€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Remplacement pavés place </a:t>
            </a: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Sestre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           170 000€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Parking mairie (aile Ouest) :  100 000€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76C6E5-DDA3-03F2-D3F4-0F8B36230B5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81831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NOS AXES PRINCIPAUX POUR 2024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Ellipse 5">
            <a:extLst>
              <a:ext uri="{FF2B5EF4-FFF2-40B4-BE49-F238E27FC236}">
                <a16:creationId xmlns:a16="http://schemas.microsoft.com/office/drawing/2014/main" id="{6102900D-2FE9-7E41-21FB-149AD75CB13B}"/>
              </a:ext>
            </a:extLst>
          </p:cNvPr>
          <p:cNvSpPr/>
          <p:nvPr/>
        </p:nvSpPr>
        <p:spPr>
          <a:xfrm>
            <a:off x="14052194" y="2934018"/>
            <a:ext cx="4697821" cy="168401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Budget 2024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1 620 000€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CCF42A6-4A84-9022-95A0-AB4B7AB85C06}"/>
              </a:ext>
            </a:extLst>
          </p:cNvPr>
          <p:cNvSpPr/>
          <p:nvPr/>
        </p:nvSpPr>
        <p:spPr>
          <a:xfrm>
            <a:off x="14014450" y="4786118"/>
            <a:ext cx="4697821" cy="168401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Subventions restantes à percevoir </a:t>
            </a:r>
          </a:p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250 000€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F40ADB-9F0A-BD1C-3099-ACAD408C4703}"/>
              </a:ext>
            </a:extLst>
          </p:cNvPr>
          <p:cNvSpPr txBox="1"/>
          <p:nvPr/>
        </p:nvSpPr>
        <p:spPr>
          <a:xfrm>
            <a:off x="1582285" y="2026140"/>
            <a:ext cx="17055892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BATIMENT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89AB1A-B871-323F-46E3-883B19AFA1DF}"/>
              </a:ext>
            </a:extLst>
          </p:cNvPr>
          <p:cNvSpPr txBox="1"/>
          <p:nvPr/>
        </p:nvSpPr>
        <p:spPr>
          <a:xfrm>
            <a:off x="1863351" y="3122541"/>
            <a:ext cx="11617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Travaux dans les écoles :                              800 000€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Travaux crèche :                                            300 000€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valeur de l’orangerie			 200 000€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PM (aile Ouest) :                   150 000€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Travaux ADAP                                               100 000€</a:t>
            </a:r>
          </a:p>
          <a:p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70E0B2-22FD-7B1C-4841-38D417001637}"/>
              </a:ext>
            </a:extLst>
          </p:cNvPr>
          <p:cNvSpPr txBox="1"/>
          <p:nvPr/>
        </p:nvSpPr>
        <p:spPr>
          <a:xfrm>
            <a:off x="1582285" y="7104580"/>
            <a:ext cx="17055892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9B03DED-D2EE-1379-A32E-B70327095AFD}"/>
              </a:ext>
            </a:extLst>
          </p:cNvPr>
          <p:cNvSpPr txBox="1"/>
          <p:nvPr/>
        </p:nvSpPr>
        <p:spPr>
          <a:xfrm>
            <a:off x="1917865" y="8024202"/>
            <a:ext cx="11617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Fresque                                                         100 000€</a:t>
            </a:r>
          </a:p>
          <a:p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C291EB07-449F-B136-1366-7981826B22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6570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LE FINANCEMENT DES DEPENSES D’EQUIPEMENT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CADB4DB-6532-9ECE-E911-28BEF129340C}"/>
              </a:ext>
            </a:extLst>
          </p:cNvPr>
          <p:cNvSpPr/>
          <p:nvPr/>
        </p:nvSpPr>
        <p:spPr>
          <a:xfrm>
            <a:off x="6432545" y="2529106"/>
            <a:ext cx="7239007" cy="129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Dépenses d’équipement </a:t>
            </a:r>
          </a:p>
          <a:p>
            <a:pPr algn="ctr"/>
            <a:endParaRPr lang="fr-FR" sz="1050" b="1" dirty="0">
              <a:solidFill>
                <a:schemeClr val="bg1"/>
              </a:solidFill>
            </a:endParaRP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22 815 146 €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3A697F65-70E1-9104-4BA4-3C1B9684547C}"/>
              </a:ext>
            </a:extLst>
          </p:cNvPr>
          <p:cNvSpPr/>
          <p:nvPr/>
        </p:nvSpPr>
        <p:spPr>
          <a:xfrm>
            <a:off x="9290052" y="4283075"/>
            <a:ext cx="1295747" cy="1565388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89D819B-078C-BD4F-9EAE-46F79004E29E}"/>
              </a:ext>
            </a:extLst>
          </p:cNvPr>
          <p:cNvSpPr txBox="1"/>
          <p:nvPr/>
        </p:nvSpPr>
        <p:spPr>
          <a:xfrm>
            <a:off x="10814043" y="4616419"/>
            <a:ext cx="281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/>
              <a:t>Financées par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4CC054-D0BC-33F2-85C2-B9D4E5777355}"/>
              </a:ext>
            </a:extLst>
          </p:cNvPr>
          <p:cNvSpPr/>
          <p:nvPr/>
        </p:nvSpPr>
        <p:spPr>
          <a:xfrm>
            <a:off x="2279650" y="6492875"/>
            <a:ext cx="5105400" cy="14477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Subventions</a:t>
            </a:r>
            <a:endParaRPr lang="fr-FR" sz="1000" b="1" dirty="0"/>
          </a:p>
          <a:p>
            <a:pPr algn="ctr"/>
            <a:r>
              <a:rPr lang="fr-FR" sz="2800" b="1" dirty="0"/>
              <a:t>5 109 000 €</a:t>
            </a:r>
          </a:p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18F3D3-7AB1-B196-56D7-4E665C7786B9}"/>
              </a:ext>
            </a:extLst>
          </p:cNvPr>
          <p:cNvSpPr/>
          <p:nvPr/>
        </p:nvSpPr>
        <p:spPr>
          <a:xfrm>
            <a:off x="7766050" y="6492876"/>
            <a:ext cx="5105400" cy="14477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Autofinancement + résultat d’investissement 2023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11 998 146 €</a:t>
            </a:r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 </a:t>
            </a:r>
          </a:p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8E1066-B671-2A04-C0C3-27C923A75749}"/>
              </a:ext>
            </a:extLst>
          </p:cNvPr>
          <p:cNvSpPr/>
          <p:nvPr/>
        </p:nvSpPr>
        <p:spPr>
          <a:xfrm>
            <a:off x="13252450" y="6492876"/>
            <a:ext cx="5105400" cy="14477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Endettement</a:t>
            </a:r>
          </a:p>
          <a:p>
            <a:pPr algn="ctr"/>
            <a:r>
              <a:rPr lang="fr-FR" sz="2800" b="1" dirty="0"/>
              <a:t>1 368 000 €</a:t>
            </a:r>
          </a:p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240D34-397D-BAFE-65F2-0D348116B6D8}"/>
              </a:ext>
            </a:extLst>
          </p:cNvPr>
          <p:cNvSpPr/>
          <p:nvPr/>
        </p:nvSpPr>
        <p:spPr>
          <a:xfrm>
            <a:off x="4946649" y="8245476"/>
            <a:ext cx="5105400" cy="14477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Cessions</a:t>
            </a:r>
          </a:p>
          <a:p>
            <a:pPr algn="ctr"/>
            <a:r>
              <a:rPr lang="fr-FR" sz="2800" b="1" dirty="0"/>
              <a:t>3 050 000 €</a:t>
            </a:r>
          </a:p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71E4F1-66DC-ED3F-B22A-015667E8C320}"/>
              </a:ext>
            </a:extLst>
          </p:cNvPr>
          <p:cNvSpPr/>
          <p:nvPr/>
        </p:nvSpPr>
        <p:spPr>
          <a:xfrm>
            <a:off x="10585799" y="8245475"/>
            <a:ext cx="5105400" cy="14477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FCTVA/ TA</a:t>
            </a:r>
          </a:p>
          <a:p>
            <a:pPr algn="ctr"/>
            <a:r>
              <a:rPr lang="fr-FR" sz="2800" b="1" dirty="0"/>
              <a:t>1 290 000 €</a:t>
            </a:r>
          </a:p>
          <a:p>
            <a:pPr algn="ctr"/>
            <a:endParaRPr lang="fr-FR" dirty="0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CA00FE25-49D6-367C-855B-7D3867C3DD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8054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10" y="377190"/>
            <a:ext cx="19350355" cy="10554970"/>
          </a:xfrm>
          <a:custGeom>
            <a:avLst/>
            <a:gdLst/>
            <a:ahLst/>
            <a:cxnLst/>
            <a:rect l="l" t="t" r="r" b="b"/>
            <a:pathLst>
              <a:path w="19350355" h="10554970">
                <a:moveTo>
                  <a:pt x="19350196" y="0"/>
                </a:moveTo>
                <a:lnTo>
                  <a:pt x="0" y="0"/>
                </a:lnTo>
                <a:lnTo>
                  <a:pt x="0" y="10554652"/>
                </a:lnTo>
                <a:lnTo>
                  <a:pt x="19350196" y="10554652"/>
                </a:lnTo>
                <a:lnTo>
                  <a:pt x="19350196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77B8A82-356D-FF90-8536-A9B28C9BEB2C}"/>
              </a:ext>
            </a:extLst>
          </p:cNvPr>
          <p:cNvGrpSpPr/>
          <p:nvPr/>
        </p:nvGrpSpPr>
        <p:grpSpPr>
          <a:xfrm>
            <a:off x="18638177" y="9771081"/>
            <a:ext cx="625475" cy="1043663"/>
            <a:chOff x="18638177" y="9771081"/>
            <a:chExt cx="625475" cy="1043663"/>
          </a:xfrm>
        </p:grpSpPr>
        <p:grpSp>
          <p:nvGrpSpPr>
            <p:cNvPr id="26" name="object 26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27" name="object 27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28" name="object 28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0"/>
            <p:cNvSpPr/>
            <p:nvPr/>
          </p:nvSpPr>
          <p:spPr>
            <a:xfrm>
              <a:off x="18712270" y="9771081"/>
              <a:ext cx="477520" cy="669290"/>
            </a:xfrm>
            <a:custGeom>
              <a:avLst/>
              <a:gdLst/>
              <a:ahLst/>
              <a:cxnLst/>
              <a:rect l="l" t="t" r="r" b="b"/>
              <a:pathLst>
                <a:path w="477519" h="669290">
                  <a:moveTo>
                    <a:pt x="168008" y="658812"/>
                  </a:moveTo>
                  <a:lnTo>
                    <a:pt x="11595" y="357289"/>
                  </a:lnTo>
                  <a:lnTo>
                    <a:pt x="0" y="334924"/>
                  </a:lnTo>
                  <a:lnTo>
                    <a:pt x="0" y="430834"/>
                  </a:lnTo>
                  <a:lnTo>
                    <a:pt x="5689" y="482854"/>
                  </a:lnTo>
                  <a:lnTo>
                    <a:pt x="21932" y="530898"/>
                  </a:lnTo>
                  <a:lnTo>
                    <a:pt x="47510" y="573735"/>
                  </a:lnTo>
                  <a:lnTo>
                    <a:pt x="81203" y="610146"/>
                  </a:lnTo>
                  <a:lnTo>
                    <a:pt x="121767" y="638911"/>
                  </a:lnTo>
                  <a:lnTo>
                    <a:pt x="168008" y="658812"/>
                  </a:lnTo>
                  <a:close/>
                </a:path>
                <a:path w="477519" h="669290">
                  <a:moveTo>
                    <a:pt x="477202" y="0"/>
                  </a:moveTo>
                  <a:lnTo>
                    <a:pt x="381762" y="0"/>
                  </a:lnTo>
                  <a:lnTo>
                    <a:pt x="381762" y="95440"/>
                  </a:lnTo>
                  <a:lnTo>
                    <a:pt x="286321" y="95440"/>
                  </a:lnTo>
                  <a:lnTo>
                    <a:pt x="286321" y="0"/>
                  </a:lnTo>
                  <a:lnTo>
                    <a:pt x="190881" y="0"/>
                  </a:lnTo>
                  <a:lnTo>
                    <a:pt x="190881" y="95440"/>
                  </a:lnTo>
                  <a:lnTo>
                    <a:pt x="95440" y="95440"/>
                  </a:lnTo>
                  <a:lnTo>
                    <a:pt x="95440" y="0"/>
                  </a:lnTo>
                  <a:lnTo>
                    <a:pt x="0" y="0"/>
                  </a:lnTo>
                  <a:lnTo>
                    <a:pt x="0" y="250024"/>
                  </a:lnTo>
                  <a:lnTo>
                    <a:pt x="34899" y="250024"/>
                  </a:lnTo>
                  <a:lnTo>
                    <a:pt x="252247" y="669023"/>
                  </a:lnTo>
                  <a:lnTo>
                    <a:pt x="274396" y="666737"/>
                  </a:lnTo>
                  <a:lnTo>
                    <a:pt x="295897" y="662470"/>
                  </a:lnTo>
                  <a:lnTo>
                    <a:pt x="316649" y="656310"/>
                  </a:lnTo>
                  <a:lnTo>
                    <a:pt x="336575" y="648385"/>
                  </a:lnTo>
                  <a:lnTo>
                    <a:pt x="129933" y="250024"/>
                  </a:lnTo>
                  <a:lnTo>
                    <a:pt x="208876" y="250024"/>
                  </a:lnTo>
                  <a:lnTo>
                    <a:pt x="395770" y="610285"/>
                  </a:lnTo>
                  <a:lnTo>
                    <a:pt x="412546" y="594067"/>
                  </a:lnTo>
                  <a:lnTo>
                    <a:pt x="427697" y="576287"/>
                  </a:lnTo>
                  <a:lnTo>
                    <a:pt x="441058" y="557060"/>
                  </a:lnTo>
                  <a:lnTo>
                    <a:pt x="452526" y="536524"/>
                  </a:lnTo>
                  <a:lnTo>
                    <a:pt x="303898" y="250024"/>
                  </a:lnTo>
                  <a:lnTo>
                    <a:pt x="382790" y="250024"/>
                  </a:lnTo>
                  <a:lnTo>
                    <a:pt x="477113" y="431863"/>
                  </a:lnTo>
                  <a:lnTo>
                    <a:pt x="477151" y="250024"/>
                  </a:lnTo>
                  <a:lnTo>
                    <a:pt x="477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2A399FF7-1AAC-43B4-A657-0660FC7C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0391AE1-5FF4-49E9-8CBB-6B641502F029}"/>
              </a:ext>
            </a:extLst>
          </p:cNvPr>
          <p:cNvSpPr txBox="1">
            <a:spLocks/>
          </p:cNvSpPr>
          <p:nvPr/>
        </p:nvSpPr>
        <p:spPr>
          <a:xfrm>
            <a:off x="2531726" y="3551603"/>
            <a:ext cx="15064124" cy="14741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100" b="1" i="0">
                <a:solidFill>
                  <a:srgbClr val="275FAB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fr-FR" sz="5400" dirty="0">
                <a:solidFill>
                  <a:schemeClr val="bg1"/>
                </a:solidFill>
              </a:rPr>
              <a:t>EQUILIBRE GENERAL DU BUDGET</a:t>
            </a:r>
            <a:br>
              <a:rPr lang="fr-FR" dirty="0">
                <a:solidFill>
                  <a:srgbClr val="FFFFFF"/>
                </a:solidFill>
              </a:rPr>
            </a:br>
            <a:endParaRPr lang="fr-FR" spc="-20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09A668-1763-48A4-9540-E172802612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850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DEPENSES D’EQUIPEMENT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9F4DCBD7-4E78-01A1-CA2D-F6BB1D309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083836"/>
              </p:ext>
            </p:extLst>
          </p:nvPr>
        </p:nvGraphicFramePr>
        <p:xfrm>
          <a:off x="3350683" y="2149475"/>
          <a:ext cx="13402733" cy="797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9AAF8485-D118-1C67-BD6F-43CDFCE5744B}"/>
              </a:ext>
            </a:extLst>
          </p:cNvPr>
          <p:cNvSpPr txBox="1"/>
          <p:nvPr/>
        </p:nvSpPr>
        <p:spPr>
          <a:xfrm>
            <a:off x="5327650" y="2378075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C000"/>
                </a:solidFill>
              </a:rPr>
              <a:t>897 €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67B12A-C892-DDED-3D64-4825CBDC691E}"/>
              </a:ext>
            </a:extLst>
          </p:cNvPr>
          <p:cNvSpPr txBox="1"/>
          <p:nvPr/>
        </p:nvSpPr>
        <p:spPr>
          <a:xfrm>
            <a:off x="14624050" y="4359275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C000"/>
                </a:solidFill>
              </a:rPr>
              <a:t>668 €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0A365F9E-193D-4FAB-BC97-E82EDF811B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863148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10" y="377190"/>
            <a:ext cx="19350355" cy="10554970"/>
          </a:xfrm>
          <a:custGeom>
            <a:avLst/>
            <a:gdLst/>
            <a:ahLst/>
            <a:cxnLst/>
            <a:rect l="l" t="t" r="r" b="b"/>
            <a:pathLst>
              <a:path w="19350355" h="10554970">
                <a:moveTo>
                  <a:pt x="19350196" y="0"/>
                </a:moveTo>
                <a:lnTo>
                  <a:pt x="0" y="0"/>
                </a:lnTo>
                <a:lnTo>
                  <a:pt x="0" y="10554652"/>
                </a:lnTo>
                <a:lnTo>
                  <a:pt x="19350196" y="10554652"/>
                </a:lnTo>
                <a:lnTo>
                  <a:pt x="19350196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77B8A82-356D-FF90-8536-A9B28C9BEB2C}"/>
              </a:ext>
            </a:extLst>
          </p:cNvPr>
          <p:cNvGrpSpPr/>
          <p:nvPr/>
        </p:nvGrpSpPr>
        <p:grpSpPr>
          <a:xfrm>
            <a:off x="18638177" y="9771081"/>
            <a:ext cx="625475" cy="1043663"/>
            <a:chOff x="18638177" y="9771081"/>
            <a:chExt cx="625475" cy="1043663"/>
          </a:xfrm>
        </p:grpSpPr>
        <p:grpSp>
          <p:nvGrpSpPr>
            <p:cNvPr id="26" name="object 26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27" name="object 27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28" name="object 28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0"/>
            <p:cNvSpPr/>
            <p:nvPr/>
          </p:nvSpPr>
          <p:spPr>
            <a:xfrm>
              <a:off x="18712270" y="9771081"/>
              <a:ext cx="477520" cy="669290"/>
            </a:xfrm>
            <a:custGeom>
              <a:avLst/>
              <a:gdLst/>
              <a:ahLst/>
              <a:cxnLst/>
              <a:rect l="l" t="t" r="r" b="b"/>
              <a:pathLst>
                <a:path w="477519" h="669290">
                  <a:moveTo>
                    <a:pt x="168008" y="658812"/>
                  </a:moveTo>
                  <a:lnTo>
                    <a:pt x="11595" y="357289"/>
                  </a:lnTo>
                  <a:lnTo>
                    <a:pt x="0" y="334924"/>
                  </a:lnTo>
                  <a:lnTo>
                    <a:pt x="0" y="430834"/>
                  </a:lnTo>
                  <a:lnTo>
                    <a:pt x="5689" y="482854"/>
                  </a:lnTo>
                  <a:lnTo>
                    <a:pt x="21932" y="530898"/>
                  </a:lnTo>
                  <a:lnTo>
                    <a:pt x="47510" y="573735"/>
                  </a:lnTo>
                  <a:lnTo>
                    <a:pt x="81203" y="610146"/>
                  </a:lnTo>
                  <a:lnTo>
                    <a:pt x="121767" y="638911"/>
                  </a:lnTo>
                  <a:lnTo>
                    <a:pt x="168008" y="658812"/>
                  </a:lnTo>
                  <a:close/>
                </a:path>
                <a:path w="477519" h="669290">
                  <a:moveTo>
                    <a:pt x="477202" y="0"/>
                  </a:moveTo>
                  <a:lnTo>
                    <a:pt x="381762" y="0"/>
                  </a:lnTo>
                  <a:lnTo>
                    <a:pt x="381762" y="95440"/>
                  </a:lnTo>
                  <a:lnTo>
                    <a:pt x="286321" y="95440"/>
                  </a:lnTo>
                  <a:lnTo>
                    <a:pt x="286321" y="0"/>
                  </a:lnTo>
                  <a:lnTo>
                    <a:pt x="190881" y="0"/>
                  </a:lnTo>
                  <a:lnTo>
                    <a:pt x="190881" y="95440"/>
                  </a:lnTo>
                  <a:lnTo>
                    <a:pt x="95440" y="95440"/>
                  </a:lnTo>
                  <a:lnTo>
                    <a:pt x="95440" y="0"/>
                  </a:lnTo>
                  <a:lnTo>
                    <a:pt x="0" y="0"/>
                  </a:lnTo>
                  <a:lnTo>
                    <a:pt x="0" y="250024"/>
                  </a:lnTo>
                  <a:lnTo>
                    <a:pt x="34899" y="250024"/>
                  </a:lnTo>
                  <a:lnTo>
                    <a:pt x="252247" y="669023"/>
                  </a:lnTo>
                  <a:lnTo>
                    <a:pt x="274396" y="666737"/>
                  </a:lnTo>
                  <a:lnTo>
                    <a:pt x="295897" y="662470"/>
                  </a:lnTo>
                  <a:lnTo>
                    <a:pt x="316649" y="656310"/>
                  </a:lnTo>
                  <a:lnTo>
                    <a:pt x="336575" y="648385"/>
                  </a:lnTo>
                  <a:lnTo>
                    <a:pt x="129933" y="250024"/>
                  </a:lnTo>
                  <a:lnTo>
                    <a:pt x="208876" y="250024"/>
                  </a:lnTo>
                  <a:lnTo>
                    <a:pt x="395770" y="610285"/>
                  </a:lnTo>
                  <a:lnTo>
                    <a:pt x="412546" y="594067"/>
                  </a:lnTo>
                  <a:lnTo>
                    <a:pt x="427697" y="576287"/>
                  </a:lnTo>
                  <a:lnTo>
                    <a:pt x="441058" y="557060"/>
                  </a:lnTo>
                  <a:lnTo>
                    <a:pt x="452526" y="536524"/>
                  </a:lnTo>
                  <a:lnTo>
                    <a:pt x="303898" y="250024"/>
                  </a:lnTo>
                  <a:lnTo>
                    <a:pt x="382790" y="250024"/>
                  </a:lnTo>
                  <a:lnTo>
                    <a:pt x="477113" y="431863"/>
                  </a:lnTo>
                  <a:lnTo>
                    <a:pt x="477151" y="250024"/>
                  </a:lnTo>
                  <a:lnTo>
                    <a:pt x="477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2A399FF7-1AAC-43B4-A657-0660FC7C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0391AE1-5FF4-49E9-8CBB-6B641502F029}"/>
              </a:ext>
            </a:extLst>
          </p:cNvPr>
          <p:cNvSpPr txBox="1">
            <a:spLocks/>
          </p:cNvSpPr>
          <p:nvPr/>
        </p:nvSpPr>
        <p:spPr>
          <a:xfrm>
            <a:off x="2531726" y="3551603"/>
            <a:ext cx="15064124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100" b="1" i="0">
                <a:solidFill>
                  <a:srgbClr val="275FAB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fr-FR" sz="5400" spc="-20" dirty="0">
                <a:solidFill>
                  <a:schemeClr val="bg1"/>
                </a:solidFill>
              </a:rPr>
              <a:t>MERCI DE VOTRE ATTENTION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6E33AEE-9C35-5B93-38C3-5FDB80BDA4E2}"/>
              </a:ext>
            </a:extLst>
          </p:cNvPr>
          <p:cNvSpPr txBox="1">
            <a:spLocks/>
          </p:cNvSpPr>
          <p:nvPr/>
        </p:nvSpPr>
        <p:spPr>
          <a:xfrm>
            <a:off x="5632450" y="10552090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b="1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7153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EQUILIBRE GENERAL DU BUDGET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BA220F63-3765-132B-30A8-A725EAF34CA3}"/>
              </a:ext>
            </a:extLst>
          </p:cNvPr>
          <p:cNvSpPr txBox="1"/>
          <p:nvPr/>
        </p:nvSpPr>
        <p:spPr>
          <a:xfrm>
            <a:off x="3579395" y="2158994"/>
            <a:ext cx="5181600" cy="1908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DEPENSES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24 565 996 €</a:t>
            </a:r>
            <a:endParaRPr lang="fr-FR" sz="2400" dirty="0"/>
          </a:p>
          <a:p>
            <a:endParaRPr lang="fr-FR" dirty="0"/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E8A61C-7273-1BA8-36F5-3BFA1E74407D}"/>
              </a:ext>
            </a:extLst>
          </p:cNvPr>
          <p:cNvSpPr txBox="1"/>
          <p:nvPr/>
        </p:nvSpPr>
        <p:spPr>
          <a:xfrm>
            <a:off x="11695425" y="2161492"/>
            <a:ext cx="5181600" cy="29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RECETTES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30 394 000 €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4496E-DB27-64EE-BDFC-86C954CD8F27}"/>
              </a:ext>
            </a:extLst>
          </p:cNvPr>
          <p:cNvSpPr/>
          <p:nvPr/>
        </p:nvSpPr>
        <p:spPr>
          <a:xfrm>
            <a:off x="3579395" y="4150095"/>
            <a:ext cx="5181600" cy="10332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Autofinancement</a:t>
            </a:r>
          </a:p>
          <a:p>
            <a:pPr algn="ctr"/>
            <a:endParaRPr lang="fr-FR" sz="800" b="1" dirty="0"/>
          </a:p>
          <a:p>
            <a:pPr algn="ctr"/>
            <a:r>
              <a:rPr lang="fr-FR" sz="2800" b="1" dirty="0"/>
              <a:t>5 828 004 €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77B7E2-BBE5-C037-8639-EAAA9895BCED}"/>
              </a:ext>
            </a:extLst>
          </p:cNvPr>
          <p:cNvSpPr txBox="1"/>
          <p:nvPr/>
        </p:nvSpPr>
        <p:spPr>
          <a:xfrm>
            <a:off x="3623479" y="6498970"/>
            <a:ext cx="5181600" cy="2772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DEPENSES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28 800 000 €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628F81-74D3-F5B4-E48C-73397DA3ADC4}"/>
              </a:ext>
            </a:extLst>
          </p:cNvPr>
          <p:cNvSpPr txBox="1"/>
          <p:nvPr/>
        </p:nvSpPr>
        <p:spPr>
          <a:xfrm>
            <a:off x="11695425" y="7624848"/>
            <a:ext cx="5181600" cy="165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105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RECETTES</a:t>
            </a:r>
          </a:p>
          <a:p>
            <a:pPr algn="ctr"/>
            <a:endParaRPr lang="fr-FR" sz="12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22 971 996 €</a:t>
            </a:r>
          </a:p>
          <a:p>
            <a:pPr algn="ctr"/>
            <a:endParaRPr lang="fr-FR" sz="2800" b="1" dirty="0"/>
          </a:p>
          <a:p>
            <a:pPr algn="ctr"/>
            <a:endParaRPr lang="fr-FR" sz="2400" b="1" dirty="0"/>
          </a:p>
          <a:p>
            <a:pPr algn="ctr"/>
            <a:endParaRPr lang="fr-FR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270FDC-C9D7-B86C-68A3-290B6BD5F6B0}"/>
              </a:ext>
            </a:extLst>
          </p:cNvPr>
          <p:cNvSpPr/>
          <p:nvPr/>
        </p:nvSpPr>
        <p:spPr>
          <a:xfrm>
            <a:off x="3606773" y="9355678"/>
            <a:ext cx="5198306" cy="57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b="1" dirty="0" err="1"/>
              <a:t>Mvt</a:t>
            </a:r>
            <a:r>
              <a:rPr lang="fr-FR" sz="2800" b="1" dirty="0"/>
              <a:t> d’ordre                      200 000 €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3F3BEC-C4AA-585B-797F-B5EE5F6CC353}"/>
              </a:ext>
            </a:extLst>
          </p:cNvPr>
          <p:cNvSpPr txBox="1"/>
          <p:nvPr/>
        </p:nvSpPr>
        <p:spPr>
          <a:xfrm rot="16200000">
            <a:off x="845613" y="3907253"/>
            <a:ext cx="401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Fonctionnement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1F9C676-4C80-DF1E-B162-22EC6FC442AB}"/>
              </a:ext>
            </a:extLst>
          </p:cNvPr>
          <p:cNvSpPr txBox="1"/>
          <p:nvPr/>
        </p:nvSpPr>
        <p:spPr>
          <a:xfrm rot="16200000">
            <a:off x="640018" y="8452823"/>
            <a:ext cx="4430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Investissement</a:t>
            </a:r>
            <a:endParaRPr lang="fr-FR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E82DEA-15DE-409E-CC6C-B1D4893327D1}"/>
              </a:ext>
            </a:extLst>
          </p:cNvPr>
          <p:cNvSpPr/>
          <p:nvPr/>
        </p:nvSpPr>
        <p:spPr>
          <a:xfrm>
            <a:off x="11695425" y="6492169"/>
            <a:ext cx="5181600" cy="10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Autofinancement</a:t>
            </a:r>
          </a:p>
          <a:p>
            <a:pPr algn="ctr"/>
            <a:endParaRPr lang="fr-FR" sz="800" b="1" dirty="0"/>
          </a:p>
          <a:p>
            <a:pPr algn="ctr"/>
            <a:r>
              <a:rPr lang="fr-FR" sz="2800" b="1" dirty="0"/>
              <a:t>5 828 004 €</a:t>
            </a:r>
          </a:p>
        </p:txBody>
      </p:sp>
      <p:sp>
        <p:nvSpPr>
          <p:cNvPr id="16" name="Flèche vers le bas 14">
            <a:extLst>
              <a:ext uri="{FF2B5EF4-FFF2-40B4-BE49-F238E27FC236}">
                <a16:creationId xmlns:a16="http://schemas.microsoft.com/office/drawing/2014/main" id="{87FFE688-EDB2-0ABF-7037-CFD04786BA8C}"/>
              </a:ext>
            </a:extLst>
          </p:cNvPr>
          <p:cNvSpPr/>
          <p:nvPr/>
        </p:nvSpPr>
        <p:spPr>
          <a:xfrm rot="18419641">
            <a:off x="9983070" y="4468531"/>
            <a:ext cx="764282" cy="261436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2C6FDC-5C61-1396-98B5-918BB502B24B}"/>
              </a:ext>
            </a:extLst>
          </p:cNvPr>
          <p:cNvSpPr/>
          <p:nvPr/>
        </p:nvSpPr>
        <p:spPr>
          <a:xfrm>
            <a:off x="3579395" y="5269930"/>
            <a:ext cx="5181600" cy="9088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TOTAL </a:t>
            </a:r>
          </a:p>
          <a:p>
            <a:pPr algn="ctr"/>
            <a:r>
              <a:rPr lang="fr-FR" sz="2800" b="1" dirty="0"/>
              <a:t>30 394 000 €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71B24-5162-4FF8-EC8B-CBE51D1E0A5B}"/>
              </a:ext>
            </a:extLst>
          </p:cNvPr>
          <p:cNvSpPr/>
          <p:nvPr/>
        </p:nvSpPr>
        <p:spPr>
          <a:xfrm>
            <a:off x="11695425" y="5251058"/>
            <a:ext cx="5181600" cy="9088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TOTAL </a:t>
            </a:r>
          </a:p>
          <a:p>
            <a:pPr algn="ctr"/>
            <a:r>
              <a:rPr lang="fr-FR" sz="2800" b="1" dirty="0"/>
              <a:t>30 394 000 €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A52921-5BFA-7457-3F60-A8498BEBCE64}"/>
              </a:ext>
            </a:extLst>
          </p:cNvPr>
          <p:cNvSpPr/>
          <p:nvPr/>
        </p:nvSpPr>
        <p:spPr>
          <a:xfrm>
            <a:off x="3623479" y="10021095"/>
            <a:ext cx="5181600" cy="9088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TOTAL </a:t>
            </a:r>
          </a:p>
          <a:p>
            <a:pPr algn="ctr"/>
            <a:r>
              <a:rPr lang="fr-FR" sz="2800" b="1" dirty="0"/>
              <a:t>29 000 000 €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D4992B-E964-799B-ECA6-86DCC1606A7D}"/>
              </a:ext>
            </a:extLst>
          </p:cNvPr>
          <p:cNvSpPr/>
          <p:nvPr/>
        </p:nvSpPr>
        <p:spPr>
          <a:xfrm>
            <a:off x="11678719" y="9355678"/>
            <a:ext cx="5198306" cy="57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b="1" dirty="0" err="1"/>
              <a:t>Mvt</a:t>
            </a:r>
            <a:r>
              <a:rPr lang="fr-FR" sz="2800" b="1" dirty="0"/>
              <a:t> d’ordre                      200 000 €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A4962C-0F8B-23B1-C243-1D2C4D664D3C}"/>
              </a:ext>
            </a:extLst>
          </p:cNvPr>
          <p:cNvSpPr/>
          <p:nvPr/>
        </p:nvSpPr>
        <p:spPr>
          <a:xfrm>
            <a:off x="11671043" y="10021095"/>
            <a:ext cx="5205982" cy="9088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TOTAL </a:t>
            </a:r>
          </a:p>
          <a:p>
            <a:pPr algn="ctr"/>
            <a:r>
              <a:rPr lang="fr-FR" sz="2800" b="1" dirty="0"/>
              <a:t>29 000 000 €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0BAD2056-4F1D-E318-9259-BE468FF34B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10" y="377190"/>
            <a:ext cx="19350355" cy="10554970"/>
          </a:xfrm>
          <a:custGeom>
            <a:avLst/>
            <a:gdLst/>
            <a:ahLst/>
            <a:cxnLst/>
            <a:rect l="l" t="t" r="r" b="b"/>
            <a:pathLst>
              <a:path w="19350355" h="10554970">
                <a:moveTo>
                  <a:pt x="19350196" y="0"/>
                </a:moveTo>
                <a:lnTo>
                  <a:pt x="0" y="0"/>
                </a:lnTo>
                <a:lnTo>
                  <a:pt x="0" y="10554652"/>
                </a:lnTo>
                <a:lnTo>
                  <a:pt x="19350196" y="10554652"/>
                </a:lnTo>
                <a:lnTo>
                  <a:pt x="19350196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77B8A82-356D-FF90-8536-A9B28C9BEB2C}"/>
              </a:ext>
            </a:extLst>
          </p:cNvPr>
          <p:cNvGrpSpPr/>
          <p:nvPr/>
        </p:nvGrpSpPr>
        <p:grpSpPr>
          <a:xfrm>
            <a:off x="18638177" y="9771081"/>
            <a:ext cx="625475" cy="1043663"/>
            <a:chOff x="18638177" y="9771081"/>
            <a:chExt cx="625475" cy="1043663"/>
          </a:xfrm>
        </p:grpSpPr>
        <p:grpSp>
          <p:nvGrpSpPr>
            <p:cNvPr id="26" name="object 26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27" name="object 27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28" name="object 28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0"/>
            <p:cNvSpPr/>
            <p:nvPr/>
          </p:nvSpPr>
          <p:spPr>
            <a:xfrm>
              <a:off x="18712270" y="9771081"/>
              <a:ext cx="477520" cy="669290"/>
            </a:xfrm>
            <a:custGeom>
              <a:avLst/>
              <a:gdLst/>
              <a:ahLst/>
              <a:cxnLst/>
              <a:rect l="l" t="t" r="r" b="b"/>
              <a:pathLst>
                <a:path w="477519" h="669290">
                  <a:moveTo>
                    <a:pt x="168008" y="658812"/>
                  </a:moveTo>
                  <a:lnTo>
                    <a:pt x="11595" y="357289"/>
                  </a:lnTo>
                  <a:lnTo>
                    <a:pt x="0" y="334924"/>
                  </a:lnTo>
                  <a:lnTo>
                    <a:pt x="0" y="430834"/>
                  </a:lnTo>
                  <a:lnTo>
                    <a:pt x="5689" y="482854"/>
                  </a:lnTo>
                  <a:lnTo>
                    <a:pt x="21932" y="530898"/>
                  </a:lnTo>
                  <a:lnTo>
                    <a:pt x="47510" y="573735"/>
                  </a:lnTo>
                  <a:lnTo>
                    <a:pt x="81203" y="610146"/>
                  </a:lnTo>
                  <a:lnTo>
                    <a:pt x="121767" y="638911"/>
                  </a:lnTo>
                  <a:lnTo>
                    <a:pt x="168008" y="658812"/>
                  </a:lnTo>
                  <a:close/>
                </a:path>
                <a:path w="477519" h="669290">
                  <a:moveTo>
                    <a:pt x="477202" y="0"/>
                  </a:moveTo>
                  <a:lnTo>
                    <a:pt x="381762" y="0"/>
                  </a:lnTo>
                  <a:lnTo>
                    <a:pt x="381762" y="95440"/>
                  </a:lnTo>
                  <a:lnTo>
                    <a:pt x="286321" y="95440"/>
                  </a:lnTo>
                  <a:lnTo>
                    <a:pt x="286321" y="0"/>
                  </a:lnTo>
                  <a:lnTo>
                    <a:pt x="190881" y="0"/>
                  </a:lnTo>
                  <a:lnTo>
                    <a:pt x="190881" y="95440"/>
                  </a:lnTo>
                  <a:lnTo>
                    <a:pt x="95440" y="95440"/>
                  </a:lnTo>
                  <a:lnTo>
                    <a:pt x="95440" y="0"/>
                  </a:lnTo>
                  <a:lnTo>
                    <a:pt x="0" y="0"/>
                  </a:lnTo>
                  <a:lnTo>
                    <a:pt x="0" y="250024"/>
                  </a:lnTo>
                  <a:lnTo>
                    <a:pt x="34899" y="250024"/>
                  </a:lnTo>
                  <a:lnTo>
                    <a:pt x="252247" y="669023"/>
                  </a:lnTo>
                  <a:lnTo>
                    <a:pt x="274396" y="666737"/>
                  </a:lnTo>
                  <a:lnTo>
                    <a:pt x="295897" y="662470"/>
                  </a:lnTo>
                  <a:lnTo>
                    <a:pt x="316649" y="656310"/>
                  </a:lnTo>
                  <a:lnTo>
                    <a:pt x="336575" y="648385"/>
                  </a:lnTo>
                  <a:lnTo>
                    <a:pt x="129933" y="250024"/>
                  </a:lnTo>
                  <a:lnTo>
                    <a:pt x="208876" y="250024"/>
                  </a:lnTo>
                  <a:lnTo>
                    <a:pt x="395770" y="610285"/>
                  </a:lnTo>
                  <a:lnTo>
                    <a:pt x="412546" y="594067"/>
                  </a:lnTo>
                  <a:lnTo>
                    <a:pt x="427697" y="576287"/>
                  </a:lnTo>
                  <a:lnTo>
                    <a:pt x="441058" y="557060"/>
                  </a:lnTo>
                  <a:lnTo>
                    <a:pt x="452526" y="536524"/>
                  </a:lnTo>
                  <a:lnTo>
                    <a:pt x="303898" y="250024"/>
                  </a:lnTo>
                  <a:lnTo>
                    <a:pt x="382790" y="250024"/>
                  </a:lnTo>
                  <a:lnTo>
                    <a:pt x="477113" y="431863"/>
                  </a:lnTo>
                  <a:lnTo>
                    <a:pt x="477151" y="250024"/>
                  </a:lnTo>
                  <a:lnTo>
                    <a:pt x="477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2A399FF7-1AAC-43B4-A657-0660FC7C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0391AE1-5FF4-49E9-8CBB-6B641502F029}"/>
              </a:ext>
            </a:extLst>
          </p:cNvPr>
          <p:cNvSpPr txBox="1">
            <a:spLocks/>
          </p:cNvSpPr>
          <p:nvPr/>
        </p:nvSpPr>
        <p:spPr>
          <a:xfrm>
            <a:off x="2531726" y="3551603"/>
            <a:ext cx="15064124" cy="168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100" b="1" i="0">
                <a:solidFill>
                  <a:srgbClr val="275FAB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fr-FR" sz="5400" spc="-20" dirty="0">
                <a:solidFill>
                  <a:schemeClr val="bg1"/>
                </a:solidFill>
              </a:rPr>
              <a:t>SECTION DE FONCTIONNEMENT </a:t>
            </a:r>
          </a:p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fr-FR" sz="5400" spc="-20" dirty="0">
                <a:solidFill>
                  <a:schemeClr val="bg1"/>
                </a:solidFill>
              </a:rPr>
              <a:t>Recettes réelles de fonctionnement</a:t>
            </a:r>
            <a:endParaRPr lang="fr-FR" spc="-20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2A7AF640-F3C2-C159-35BB-158F5B6B0678}"/>
              </a:ext>
            </a:extLst>
          </p:cNvPr>
          <p:cNvSpPr txBox="1">
            <a:spLocks/>
          </p:cNvSpPr>
          <p:nvPr/>
        </p:nvSpPr>
        <p:spPr>
          <a:xfrm>
            <a:off x="5632450" y="10552090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6087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LES RECETTES REELLES DE FONCTIONNEMENT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C6A0FD-04EF-5F59-3FA4-E190E0895000}"/>
              </a:ext>
            </a:extLst>
          </p:cNvPr>
          <p:cNvSpPr/>
          <p:nvPr/>
        </p:nvSpPr>
        <p:spPr>
          <a:xfrm>
            <a:off x="1162570" y="3890266"/>
            <a:ext cx="4191000" cy="9144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25 305 453 €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B5EB6-C0A6-C15C-7B37-2DDDAC0DBE34}"/>
              </a:ext>
            </a:extLst>
          </p:cNvPr>
          <p:cNvSpPr/>
          <p:nvPr/>
        </p:nvSpPr>
        <p:spPr>
          <a:xfrm>
            <a:off x="1162570" y="7940675"/>
            <a:ext cx="4191000" cy="9144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25 </a:t>
            </a:r>
            <a:r>
              <a:rPr lang="fr-FR" sz="2800" b="1"/>
              <a:t>774 913 €</a:t>
            </a:r>
            <a:endParaRPr lang="fr-FR" sz="2800" b="1" dirty="0"/>
          </a:p>
        </p:txBody>
      </p:sp>
      <p:sp>
        <p:nvSpPr>
          <p:cNvPr id="11" name="Flèche vers le bas 14">
            <a:extLst>
              <a:ext uri="{FF2B5EF4-FFF2-40B4-BE49-F238E27FC236}">
                <a16:creationId xmlns:a16="http://schemas.microsoft.com/office/drawing/2014/main" id="{0B35F096-E7F8-D0A2-9058-63303495FE43}"/>
              </a:ext>
            </a:extLst>
          </p:cNvPr>
          <p:cNvSpPr/>
          <p:nvPr/>
        </p:nvSpPr>
        <p:spPr>
          <a:xfrm>
            <a:off x="2493788" y="5272627"/>
            <a:ext cx="764282" cy="183018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B70112-2AFB-16A6-6D0F-C3C91F5FA430}"/>
              </a:ext>
            </a:extLst>
          </p:cNvPr>
          <p:cNvSpPr txBox="1"/>
          <p:nvPr/>
        </p:nvSpPr>
        <p:spPr>
          <a:xfrm>
            <a:off x="1162570" y="345411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2023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6A9E46D-4960-42D4-4D9B-1AA4C5D638E3}"/>
              </a:ext>
            </a:extLst>
          </p:cNvPr>
          <p:cNvSpPr txBox="1"/>
          <p:nvPr/>
        </p:nvSpPr>
        <p:spPr>
          <a:xfrm>
            <a:off x="1162570" y="748686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2024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D02579E-874D-EBEB-02BA-9C589D325A6E}"/>
              </a:ext>
            </a:extLst>
          </p:cNvPr>
          <p:cNvSpPr/>
          <p:nvPr/>
        </p:nvSpPr>
        <p:spPr>
          <a:xfrm>
            <a:off x="3523388" y="5736110"/>
            <a:ext cx="1830182" cy="81931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+1,86%</a:t>
            </a: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A9399E86-68B8-4126-6387-B9631C065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934119"/>
              </p:ext>
            </p:extLst>
          </p:nvPr>
        </p:nvGraphicFramePr>
        <p:xfrm>
          <a:off x="6165850" y="2641098"/>
          <a:ext cx="13335000" cy="803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126A76-3AB4-C388-EA94-B2F638A80E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961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LES RECETTES REELLES DE FONCTIONNEMENT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6A68D02-00FD-7CAE-42FC-0AA14C1163D9}"/>
              </a:ext>
            </a:extLst>
          </p:cNvPr>
          <p:cNvSpPr txBox="1"/>
          <p:nvPr/>
        </p:nvSpPr>
        <p:spPr>
          <a:xfrm>
            <a:off x="1799264" y="1997075"/>
            <a:ext cx="16838806" cy="917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Elles comprennent : </a:t>
            </a:r>
          </a:p>
          <a:p>
            <a:r>
              <a:rPr lang="fr-FR" sz="2800" dirty="0"/>
              <a:t>	</a:t>
            </a:r>
            <a:r>
              <a:rPr lang="fr-FR" sz="2800" b="1" dirty="0">
                <a:solidFill>
                  <a:schemeClr val="tx2"/>
                </a:solidFill>
              </a:rPr>
              <a:t>- Des Dotations : 1 718 000€</a:t>
            </a:r>
          </a:p>
          <a:p>
            <a:r>
              <a:rPr lang="fr-FR" sz="2800" b="1" dirty="0">
                <a:solidFill>
                  <a:schemeClr val="tx2"/>
                </a:solidFill>
              </a:rPr>
              <a:t>	</a:t>
            </a:r>
            <a:r>
              <a:rPr lang="fr-FR" sz="2800" i="1" dirty="0">
                <a:solidFill>
                  <a:schemeClr val="tx1"/>
                </a:solidFill>
              </a:rPr>
              <a:t>Dont notamment</a:t>
            </a:r>
          </a:p>
          <a:p>
            <a:r>
              <a:rPr lang="fr-FR" sz="2800" dirty="0"/>
              <a:t>		- L’attribution de compensation versée par la CAPV: </a:t>
            </a:r>
            <a:r>
              <a:rPr lang="fr-FR" sz="2800" b="1" dirty="0"/>
              <a:t>1 350 000€ </a:t>
            </a:r>
          </a:p>
          <a:p>
            <a:r>
              <a:rPr lang="fr-FR" sz="2800" dirty="0"/>
              <a:t>		- Le Fonds National de Garantie Individuel des Ressources (FNGIR) : </a:t>
            </a:r>
            <a:r>
              <a:rPr lang="fr-FR" sz="2800" b="1" dirty="0"/>
              <a:t>150 000€</a:t>
            </a:r>
          </a:p>
          <a:p>
            <a:r>
              <a:rPr lang="fr-FR" sz="2800" dirty="0"/>
              <a:t>		- La Dotation de solidarité communautaire : </a:t>
            </a:r>
            <a:r>
              <a:rPr lang="fr-FR" sz="2800" b="1" dirty="0"/>
              <a:t>65 000€</a:t>
            </a:r>
          </a:p>
          <a:p>
            <a:r>
              <a:rPr lang="fr-FR" sz="2800" dirty="0"/>
              <a:t>		</a:t>
            </a:r>
            <a:endParaRPr lang="fr-FR" sz="2800" b="1" dirty="0"/>
          </a:p>
          <a:p>
            <a:r>
              <a:rPr lang="fr-FR" sz="2800" b="1" dirty="0">
                <a:solidFill>
                  <a:schemeClr val="tx2"/>
                </a:solidFill>
              </a:rPr>
              <a:t>	- La Fiscalité locale : 16 788 000€</a:t>
            </a:r>
          </a:p>
          <a:p>
            <a:r>
              <a:rPr lang="fr-FR" sz="2800" b="1" dirty="0">
                <a:solidFill>
                  <a:schemeClr val="tx2"/>
                </a:solidFill>
              </a:rPr>
              <a:t>	</a:t>
            </a:r>
            <a:r>
              <a:rPr lang="fr-FR" sz="2800" i="1" dirty="0">
                <a:solidFill>
                  <a:schemeClr val="tx1"/>
                </a:solidFill>
              </a:rPr>
              <a:t>Dont notamment</a:t>
            </a:r>
            <a:endParaRPr lang="fr-FR" sz="2800" b="1" dirty="0">
              <a:solidFill>
                <a:schemeClr val="tx2"/>
              </a:solidFill>
            </a:endParaRPr>
          </a:p>
          <a:p>
            <a:endParaRPr lang="fr-FR" sz="1000" dirty="0"/>
          </a:p>
          <a:p>
            <a:r>
              <a:rPr lang="fr-FR" sz="2800" dirty="0"/>
              <a:t>		- Produits de la fiscalité : </a:t>
            </a:r>
            <a:r>
              <a:rPr lang="fr-FR" sz="2800" b="1" dirty="0"/>
              <a:t>14,8 M€</a:t>
            </a:r>
          </a:p>
          <a:p>
            <a:r>
              <a:rPr lang="fr-FR" sz="2800" dirty="0"/>
              <a:t> La fiscalité directe sera marquée en 2024 par la revalorisation des valeurs locatives au taux de +3,9%, cette revalorisation comprend uniquement les locaux d’habitation. L’augmentation réelle des bases 2024 pour la commune est estimée à 2,5%</a:t>
            </a:r>
          </a:p>
          <a:p>
            <a:endParaRPr lang="fr-FR" sz="1000" dirty="0"/>
          </a:p>
          <a:p>
            <a:r>
              <a:rPr lang="fr-FR" sz="2800" dirty="0"/>
              <a:t>La commune à décidé d’appliqué une baisse des taux d’imposition sur la taxe foncière sur les propriétés bâties et non bâties. Cette diminution représente </a:t>
            </a:r>
            <a:r>
              <a:rPr lang="fr-FR" sz="2800" b="1" dirty="0"/>
              <a:t>un gain de 168 000€ </a:t>
            </a:r>
            <a:r>
              <a:rPr lang="fr-FR" sz="2800" dirty="0"/>
              <a:t>pour les Soiséens.</a:t>
            </a:r>
          </a:p>
          <a:p>
            <a:endParaRPr lang="fr-FR" sz="1000" dirty="0"/>
          </a:p>
          <a:p>
            <a:r>
              <a:rPr lang="fr-FR" sz="2800" dirty="0"/>
              <a:t>		- Les droits de mutation : </a:t>
            </a:r>
            <a:r>
              <a:rPr lang="fr-FR" sz="2800" b="1" dirty="0"/>
              <a:t>800 000€</a:t>
            </a:r>
          </a:p>
          <a:p>
            <a:r>
              <a:rPr lang="fr-FR" sz="2800" dirty="0"/>
              <a:t>		- Le versement du prélèvement des paris hippiques : </a:t>
            </a:r>
            <a:r>
              <a:rPr lang="fr-FR" sz="2800" b="1" dirty="0"/>
              <a:t>540 000€</a:t>
            </a:r>
          </a:p>
          <a:p>
            <a:r>
              <a:rPr lang="fr-FR" sz="2800" dirty="0"/>
              <a:t>		- La taxe sur l’électricité : </a:t>
            </a:r>
            <a:r>
              <a:rPr lang="fr-FR" sz="2800" b="1" dirty="0"/>
              <a:t>300 000€</a:t>
            </a:r>
          </a:p>
          <a:p>
            <a:r>
              <a:rPr lang="fr-FR" sz="2800" dirty="0"/>
              <a:t>		- La Taxe locale sur la Publicité Extérieure : </a:t>
            </a:r>
            <a:r>
              <a:rPr lang="fr-FR" sz="2800" b="1" dirty="0"/>
              <a:t>30 000€</a:t>
            </a:r>
            <a:endParaRPr lang="fr-FR" sz="2800" dirty="0"/>
          </a:p>
          <a:p>
            <a:r>
              <a:rPr lang="fr-FR" sz="2800" dirty="0"/>
              <a:t>	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5277BAA0-FFB9-AE39-30DA-89987CB8A8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4645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LES RECETTES REELLES DE FONCTIONNEMENT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6A68D02-00FD-7CAE-42FC-0AA14C1163D9}"/>
              </a:ext>
            </a:extLst>
          </p:cNvPr>
          <p:cNvSpPr txBox="1"/>
          <p:nvPr/>
        </p:nvSpPr>
        <p:spPr>
          <a:xfrm>
            <a:off x="2127264" y="2225675"/>
            <a:ext cx="1607820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	- </a:t>
            </a:r>
            <a:r>
              <a:rPr lang="fr-FR" sz="2800" b="1" dirty="0">
                <a:solidFill>
                  <a:schemeClr val="tx2"/>
                </a:solidFill>
              </a:rPr>
              <a:t>Dotations et compensations fiscales : 4 300 000€</a:t>
            </a:r>
            <a:r>
              <a:rPr lang="fr-FR" sz="2800" dirty="0"/>
              <a:t>							</a:t>
            </a:r>
            <a:endParaRPr lang="fr-FR" sz="2800" b="1" dirty="0"/>
          </a:p>
          <a:p>
            <a:r>
              <a:rPr lang="fr-FR" sz="2800" dirty="0"/>
              <a:t>		- La Dotation Globale de Fonctionnement (DGF) </a:t>
            </a:r>
          </a:p>
          <a:p>
            <a:r>
              <a:rPr lang="fr-FR" sz="2800" dirty="0"/>
              <a:t>			- Dotation forfaitaire : </a:t>
            </a:r>
            <a:r>
              <a:rPr lang="fr-FR" sz="2800" b="1" dirty="0"/>
              <a:t>2 000 000€</a:t>
            </a:r>
          </a:p>
          <a:p>
            <a:r>
              <a:rPr lang="fr-FR" sz="2800" dirty="0"/>
              <a:t>			- Dotation Nationale de Péréquation : </a:t>
            </a:r>
            <a:r>
              <a:rPr lang="fr-FR" sz="2800" b="1" dirty="0"/>
              <a:t>260 000€</a:t>
            </a:r>
          </a:p>
          <a:p>
            <a:r>
              <a:rPr lang="fr-FR" sz="2800" dirty="0"/>
              <a:t>			- Dotation de Solidarité Urbaine : </a:t>
            </a:r>
            <a:r>
              <a:rPr lang="fr-FR" sz="2800" b="1" dirty="0"/>
              <a:t>95 000€</a:t>
            </a:r>
          </a:p>
          <a:p>
            <a:endParaRPr lang="fr-FR" sz="2800" dirty="0"/>
          </a:p>
          <a:p>
            <a:r>
              <a:rPr lang="fr-FR" sz="2800" dirty="0"/>
              <a:t>		- Participations de nos partenaires (CAF …) : </a:t>
            </a:r>
            <a:r>
              <a:rPr lang="fr-FR" sz="2800" b="1" dirty="0"/>
              <a:t>1 294 700€</a:t>
            </a:r>
            <a:endParaRPr lang="fr-FR" sz="2800" dirty="0"/>
          </a:p>
          <a:p>
            <a:r>
              <a:rPr lang="fr-FR" sz="2800" dirty="0"/>
              <a:t>		- Les différentes compensation (taxe d’habitation, taxe foncière) : </a:t>
            </a:r>
            <a:r>
              <a:rPr lang="fr-FR" sz="2800" b="1" dirty="0"/>
              <a:t>320 000€</a:t>
            </a:r>
          </a:p>
          <a:p>
            <a:r>
              <a:rPr lang="fr-FR" sz="2800" dirty="0"/>
              <a:t>		- Le Fonds national pour les nuisances aéroportuaires : </a:t>
            </a:r>
            <a:r>
              <a:rPr lang="fr-FR" sz="2800" b="1" dirty="0"/>
              <a:t>240 000€</a:t>
            </a:r>
          </a:p>
          <a:p>
            <a:r>
              <a:rPr lang="fr-FR" sz="2800" dirty="0"/>
              <a:t>		- FCTVA (Fonctionnement) : </a:t>
            </a:r>
            <a:r>
              <a:rPr lang="fr-FR" sz="2800" b="1" dirty="0"/>
              <a:t>50 000€</a:t>
            </a:r>
          </a:p>
          <a:p>
            <a:r>
              <a:rPr lang="fr-FR" sz="2800" dirty="0"/>
              <a:t>		- Les autres dotations (dotation de recensement et Dotation de titres sécurisés) : </a:t>
            </a:r>
            <a:r>
              <a:rPr lang="fr-FR" sz="2800" b="1" dirty="0"/>
              <a:t>40 000€</a:t>
            </a:r>
          </a:p>
          <a:p>
            <a:r>
              <a:rPr lang="fr-FR" sz="2800" dirty="0"/>
              <a:t>		</a:t>
            </a:r>
            <a:endParaRPr lang="fr-FR" sz="2800" b="1" dirty="0"/>
          </a:p>
          <a:p>
            <a:endParaRPr lang="fr-FR" sz="2800" b="1" dirty="0"/>
          </a:p>
          <a:p>
            <a:r>
              <a:rPr lang="fr-FR" sz="2800" b="1" dirty="0"/>
              <a:t>	- </a:t>
            </a:r>
            <a:r>
              <a:rPr lang="fr-FR" sz="2800" b="1" dirty="0">
                <a:solidFill>
                  <a:schemeClr val="tx2"/>
                </a:solidFill>
              </a:rPr>
              <a:t>Produit des services : 2 190 000€</a:t>
            </a:r>
          </a:p>
          <a:p>
            <a:r>
              <a:rPr lang="fr-FR" sz="2800" b="1" dirty="0">
                <a:solidFill>
                  <a:schemeClr val="tx2"/>
                </a:solidFill>
              </a:rPr>
              <a:t>	</a:t>
            </a:r>
            <a:r>
              <a:rPr lang="fr-FR" sz="2800" i="1" dirty="0">
                <a:solidFill>
                  <a:schemeClr val="tx1"/>
                </a:solidFill>
              </a:rPr>
              <a:t>Dont notamment</a:t>
            </a:r>
          </a:p>
          <a:p>
            <a:r>
              <a:rPr lang="fr-FR" sz="2800" dirty="0"/>
              <a:t>		- Facturation crèche, restauration scolaire, centre de loisirs …</a:t>
            </a:r>
          </a:p>
          <a:p>
            <a:r>
              <a:rPr lang="fr-FR" sz="2800" dirty="0"/>
              <a:t>		- Séjours</a:t>
            </a:r>
          </a:p>
          <a:p>
            <a:r>
              <a:rPr lang="fr-FR" sz="2800" dirty="0"/>
              <a:t>		- Concession cimetière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	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681A98EA-31DA-5800-7227-CB56BA90C3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3671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10" y="377190"/>
            <a:ext cx="19350355" cy="10554970"/>
          </a:xfrm>
          <a:custGeom>
            <a:avLst/>
            <a:gdLst/>
            <a:ahLst/>
            <a:cxnLst/>
            <a:rect l="l" t="t" r="r" b="b"/>
            <a:pathLst>
              <a:path w="19350355" h="10554970">
                <a:moveTo>
                  <a:pt x="19350196" y="0"/>
                </a:moveTo>
                <a:lnTo>
                  <a:pt x="0" y="0"/>
                </a:lnTo>
                <a:lnTo>
                  <a:pt x="0" y="10554652"/>
                </a:lnTo>
                <a:lnTo>
                  <a:pt x="19350196" y="10554652"/>
                </a:lnTo>
                <a:lnTo>
                  <a:pt x="19350196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77B8A82-356D-FF90-8536-A9B28C9BEB2C}"/>
              </a:ext>
            </a:extLst>
          </p:cNvPr>
          <p:cNvGrpSpPr/>
          <p:nvPr/>
        </p:nvGrpSpPr>
        <p:grpSpPr>
          <a:xfrm>
            <a:off x="18638177" y="9771081"/>
            <a:ext cx="625475" cy="1043663"/>
            <a:chOff x="18638177" y="9771081"/>
            <a:chExt cx="625475" cy="1043663"/>
          </a:xfrm>
        </p:grpSpPr>
        <p:grpSp>
          <p:nvGrpSpPr>
            <p:cNvPr id="26" name="object 26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27" name="object 27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28" name="object 28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0"/>
            <p:cNvSpPr/>
            <p:nvPr/>
          </p:nvSpPr>
          <p:spPr>
            <a:xfrm>
              <a:off x="18712270" y="9771081"/>
              <a:ext cx="477520" cy="669290"/>
            </a:xfrm>
            <a:custGeom>
              <a:avLst/>
              <a:gdLst/>
              <a:ahLst/>
              <a:cxnLst/>
              <a:rect l="l" t="t" r="r" b="b"/>
              <a:pathLst>
                <a:path w="477519" h="669290">
                  <a:moveTo>
                    <a:pt x="168008" y="658812"/>
                  </a:moveTo>
                  <a:lnTo>
                    <a:pt x="11595" y="357289"/>
                  </a:lnTo>
                  <a:lnTo>
                    <a:pt x="0" y="334924"/>
                  </a:lnTo>
                  <a:lnTo>
                    <a:pt x="0" y="430834"/>
                  </a:lnTo>
                  <a:lnTo>
                    <a:pt x="5689" y="482854"/>
                  </a:lnTo>
                  <a:lnTo>
                    <a:pt x="21932" y="530898"/>
                  </a:lnTo>
                  <a:lnTo>
                    <a:pt x="47510" y="573735"/>
                  </a:lnTo>
                  <a:lnTo>
                    <a:pt x="81203" y="610146"/>
                  </a:lnTo>
                  <a:lnTo>
                    <a:pt x="121767" y="638911"/>
                  </a:lnTo>
                  <a:lnTo>
                    <a:pt x="168008" y="658812"/>
                  </a:lnTo>
                  <a:close/>
                </a:path>
                <a:path w="477519" h="669290">
                  <a:moveTo>
                    <a:pt x="477202" y="0"/>
                  </a:moveTo>
                  <a:lnTo>
                    <a:pt x="381762" y="0"/>
                  </a:lnTo>
                  <a:lnTo>
                    <a:pt x="381762" y="95440"/>
                  </a:lnTo>
                  <a:lnTo>
                    <a:pt x="286321" y="95440"/>
                  </a:lnTo>
                  <a:lnTo>
                    <a:pt x="286321" y="0"/>
                  </a:lnTo>
                  <a:lnTo>
                    <a:pt x="190881" y="0"/>
                  </a:lnTo>
                  <a:lnTo>
                    <a:pt x="190881" y="95440"/>
                  </a:lnTo>
                  <a:lnTo>
                    <a:pt x="95440" y="95440"/>
                  </a:lnTo>
                  <a:lnTo>
                    <a:pt x="95440" y="0"/>
                  </a:lnTo>
                  <a:lnTo>
                    <a:pt x="0" y="0"/>
                  </a:lnTo>
                  <a:lnTo>
                    <a:pt x="0" y="250024"/>
                  </a:lnTo>
                  <a:lnTo>
                    <a:pt x="34899" y="250024"/>
                  </a:lnTo>
                  <a:lnTo>
                    <a:pt x="252247" y="669023"/>
                  </a:lnTo>
                  <a:lnTo>
                    <a:pt x="274396" y="666737"/>
                  </a:lnTo>
                  <a:lnTo>
                    <a:pt x="295897" y="662470"/>
                  </a:lnTo>
                  <a:lnTo>
                    <a:pt x="316649" y="656310"/>
                  </a:lnTo>
                  <a:lnTo>
                    <a:pt x="336575" y="648385"/>
                  </a:lnTo>
                  <a:lnTo>
                    <a:pt x="129933" y="250024"/>
                  </a:lnTo>
                  <a:lnTo>
                    <a:pt x="208876" y="250024"/>
                  </a:lnTo>
                  <a:lnTo>
                    <a:pt x="395770" y="610285"/>
                  </a:lnTo>
                  <a:lnTo>
                    <a:pt x="412546" y="594067"/>
                  </a:lnTo>
                  <a:lnTo>
                    <a:pt x="427697" y="576287"/>
                  </a:lnTo>
                  <a:lnTo>
                    <a:pt x="441058" y="557060"/>
                  </a:lnTo>
                  <a:lnTo>
                    <a:pt x="452526" y="536524"/>
                  </a:lnTo>
                  <a:lnTo>
                    <a:pt x="303898" y="250024"/>
                  </a:lnTo>
                  <a:lnTo>
                    <a:pt x="382790" y="250024"/>
                  </a:lnTo>
                  <a:lnTo>
                    <a:pt x="477113" y="431863"/>
                  </a:lnTo>
                  <a:lnTo>
                    <a:pt x="477151" y="250024"/>
                  </a:lnTo>
                  <a:lnTo>
                    <a:pt x="477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2A399FF7-1AAC-43B4-A657-0660FC7C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0391AE1-5FF4-49E9-8CBB-6B641502F029}"/>
              </a:ext>
            </a:extLst>
          </p:cNvPr>
          <p:cNvSpPr txBox="1">
            <a:spLocks/>
          </p:cNvSpPr>
          <p:nvPr/>
        </p:nvSpPr>
        <p:spPr>
          <a:xfrm>
            <a:off x="2531726" y="3551603"/>
            <a:ext cx="15064124" cy="168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100" b="1" i="0">
                <a:solidFill>
                  <a:srgbClr val="275FAB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fr-FR" sz="5400" spc="-20" dirty="0">
                <a:solidFill>
                  <a:schemeClr val="bg1"/>
                </a:solidFill>
              </a:rPr>
              <a:t>SECTION DE FONCTIONNEMENT </a:t>
            </a:r>
          </a:p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fr-FR" sz="5400" spc="-20" dirty="0">
                <a:solidFill>
                  <a:schemeClr val="bg1"/>
                </a:solidFill>
              </a:rPr>
              <a:t>Dépenses réelles de fonctionnement</a:t>
            </a:r>
            <a:endParaRPr lang="fr-FR" spc="-20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61D4A000-9186-CC2E-BDA7-EA5BBEE47A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1744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86028" y="1005210"/>
            <a:ext cx="553085" cy="776605"/>
          </a:xfrm>
          <a:custGeom>
            <a:avLst/>
            <a:gdLst/>
            <a:ahLst/>
            <a:cxnLst/>
            <a:rect l="l" t="t" r="r" b="b"/>
            <a:pathLst>
              <a:path w="553085" h="776605">
                <a:moveTo>
                  <a:pt x="194500" y="764133"/>
                </a:moveTo>
                <a:lnTo>
                  <a:pt x="13436" y="414426"/>
                </a:lnTo>
                <a:lnTo>
                  <a:pt x="0" y="388480"/>
                </a:lnTo>
                <a:lnTo>
                  <a:pt x="0" y="499719"/>
                </a:lnTo>
                <a:lnTo>
                  <a:pt x="4864" y="551675"/>
                </a:lnTo>
                <a:lnTo>
                  <a:pt x="18859" y="600405"/>
                </a:lnTo>
                <a:lnTo>
                  <a:pt x="41084" y="644994"/>
                </a:lnTo>
                <a:lnTo>
                  <a:pt x="70650" y="684555"/>
                </a:lnTo>
                <a:lnTo>
                  <a:pt x="106680" y="718197"/>
                </a:lnTo>
                <a:lnTo>
                  <a:pt x="148259" y="745020"/>
                </a:lnTo>
                <a:lnTo>
                  <a:pt x="194500" y="764133"/>
                </a:lnTo>
                <a:close/>
              </a:path>
              <a:path w="553085" h="776605">
                <a:moveTo>
                  <a:pt x="552462" y="0"/>
                </a:moveTo>
                <a:lnTo>
                  <a:pt x="441972" y="0"/>
                </a:lnTo>
                <a:lnTo>
                  <a:pt x="441972" y="110693"/>
                </a:lnTo>
                <a:lnTo>
                  <a:pt x="331482" y="110693"/>
                </a:lnTo>
                <a:lnTo>
                  <a:pt x="331482" y="0"/>
                </a:lnTo>
                <a:lnTo>
                  <a:pt x="220992" y="0"/>
                </a:lnTo>
                <a:lnTo>
                  <a:pt x="220992" y="110693"/>
                </a:lnTo>
                <a:lnTo>
                  <a:pt x="110490" y="110693"/>
                </a:lnTo>
                <a:lnTo>
                  <a:pt x="110490" y="0"/>
                </a:lnTo>
                <a:lnTo>
                  <a:pt x="0" y="0"/>
                </a:lnTo>
                <a:lnTo>
                  <a:pt x="0" y="290004"/>
                </a:lnTo>
                <a:lnTo>
                  <a:pt x="40424" y="290004"/>
                </a:lnTo>
                <a:lnTo>
                  <a:pt x="292036" y="775982"/>
                </a:lnTo>
                <a:lnTo>
                  <a:pt x="317677" y="773328"/>
                </a:lnTo>
                <a:lnTo>
                  <a:pt x="342557" y="768375"/>
                </a:lnTo>
                <a:lnTo>
                  <a:pt x="366585" y="761238"/>
                </a:lnTo>
                <a:lnTo>
                  <a:pt x="389648" y="752043"/>
                </a:lnTo>
                <a:lnTo>
                  <a:pt x="150431" y="290004"/>
                </a:lnTo>
                <a:lnTo>
                  <a:pt x="241833" y="290004"/>
                </a:lnTo>
                <a:lnTo>
                  <a:pt x="458165" y="707847"/>
                </a:lnTo>
                <a:lnTo>
                  <a:pt x="477608" y="689038"/>
                </a:lnTo>
                <a:lnTo>
                  <a:pt x="495134" y="668413"/>
                </a:lnTo>
                <a:lnTo>
                  <a:pt x="510616" y="646125"/>
                </a:lnTo>
                <a:lnTo>
                  <a:pt x="523887" y="622300"/>
                </a:lnTo>
                <a:lnTo>
                  <a:pt x="351840" y="290004"/>
                </a:lnTo>
                <a:lnTo>
                  <a:pt x="443242" y="290004"/>
                </a:lnTo>
                <a:lnTo>
                  <a:pt x="552424" y="500900"/>
                </a:lnTo>
                <a:lnTo>
                  <a:pt x="552462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99263" y="1065787"/>
            <a:ext cx="16734203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pc="-10" dirty="0"/>
              <a:t>LES DEPENSES REELLES DE FONCTIONNEMENT</a:t>
            </a:r>
            <a:endParaRPr spc="-1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FAA8BE-B19B-6B46-A17D-159A71BD34BD}"/>
              </a:ext>
            </a:extLst>
          </p:cNvPr>
          <p:cNvGrpSpPr/>
          <p:nvPr/>
        </p:nvGrpSpPr>
        <p:grpSpPr>
          <a:xfrm>
            <a:off x="18638177" y="9771071"/>
            <a:ext cx="625475" cy="1043673"/>
            <a:chOff x="18638177" y="9771071"/>
            <a:chExt cx="625475" cy="1043673"/>
          </a:xfrm>
        </p:grpSpPr>
        <p:grpSp>
          <p:nvGrpSpPr>
            <p:cNvPr id="25" name="object 25"/>
            <p:cNvGrpSpPr/>
            <p:nvPr/>
          </p:nvGrpSpPr>
          <p:grpSpPr>
            <a:xfrm>
              <a:off x="18712271" y="9771071"/>
              <a:ext cx="477520" cy="669290"/>
              <a:chOff x="18712271" y="9771071"/>
              <a:chExt cx="477520" cy="66929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9095068" y="10021095"/>
                <a:ext cx="9461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82245">
                    <a:moveTo>
                      <a:pt x="94353" y="0"/>
                    </a:moveTo>
                    <a:lnTo>
                      <a:pt x="0" y="0"/>
                    </a:lnTo>
                    <a:lnTo>
                      <a:pt x="94321" y="181837"/>
                    </a:lnTo>
                    <a:lnTo>
                      <a:pt x="94353" y="0"/>
                    </a:lnTo>
                    <a:close/>
                  </a:path>
                </a:pathLst>
              </a:custGeom>
              <a:solidFill>
                <a:srgbClr val="00B7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8712272" y="10106002"/>
                <a:ext cx="16827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324484">
                    <a:moveTo>
                      <a:pt x="0" y="0"/>
                    </a:moveTo>
                    <a:lnTo>
                      <a:pt x="0" y="95902"/>
                    </a:lnTo>
                    <a:lnTo>
                      <a:pt x="5687" y="147922"/>
                    </a:lnTo>
                    <a:lnTo>
                      <a:pt x="21933" y="195964"/>
                    </a:lnTo>
                    <a:lnTo>
                      <a:pt x="47512" y="238805"/>
                    </a:lnTo>
                    <a:lnTo>
                      <a:pt x="81201" y="275221"/>
                    </a:lnTo>
                    <a:lnTo>
                      <a:pt x="121773" y="303989"/>
                    </a:lnTo>
                    <a:lnTo>
                      <a:pt x="168005" y="323885"/>
                    </a:lnTo>
                    <a:lnTo>
                      <a:pt x="11601" y="22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8712271" y="9771071"/>
                <a:ext cx="47752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69290">
                    <a:moveTo>
                      <a:pt x="477210" y="0"/>
                    </a:moveTo>
                    <a:lnTo>
                      <a:pt x="381768" y="0"/>
                    </a:lnTo>
                    <a:lnTo>
                      <a:pt x="381768" y="95442"/>
                    </a:lnTo>
                    <a:lnTo>
                      <a:pt x="286326" y="95442"/>
                    </a:lnTo>
                    <a:lnTo>
                      <a:pt x="286326" y="0"/>
                    </a:lnTo>
                    <a:lnTo>
                      <a:pt x="190884" y="0"/>
                    </a:lnTo>
                    <a:lnTo>
                      <a:pt x="190884" y="95442"/>
                    </a:lnTo>
                    <a:lnTo>
                      <a:pt x="95442" y="95442"/>
                    </a:lnTo>
                    <a:lnTo>
                      <a:pt x="95442" y="0"/>
                    </a:lnTo>
                    <a:lnTo>
                      <a:pt x="0" y="0"/>
                    </a:lnTo>
                    <a:lnTo>
                      <a:pt x="0" y="250023"/>
                    </a:lnTo>
                    <a:lnTo>
                      <a:pt x="34909" y="250023"/>
                    </a:lnTo>
                    <a:lnTo>
                      <a:pt x="252254" y="669026"/>
                    </a:lnTo>
                    <a:lnTo>
                      <a:pt x="274401" y="666738"/>
                    </a:lnTo>
                    <a:lnTo>
                      <a:pt x="295895" y="662469"/>
                    </a:lnTo>
                    <a:lnTo>
                      <a:pt x="316649" y="656319"/>
                    </a:lnTo>
                    <a:lnTo>
                      <a:pt x="336576" y="648388"/>
                    </a:lnTo>
                    <a:lnTo>
                      <a:pt x="129933" y="250023"/>
                    </a:lnTo>
                    <a:lnTo>
                      <a:pt x="208883" y="250023"/>
                    </a:lnTo>
                    <a:lnTo>
                      <a:pt x="395768" y="610285"/>
                    </a:lnTo>
                    <a:lnTo>
                      <a:pt x="412556" y="594064"/>
                    </a:lnTo>
                    <a:lnTo>
                      <a:pt x="427699" y="576284"/>
                    </a:lnTo>
                    <a:lnTo>
                      <a:pt x="441067" y="557065"/>
                    </a:lnTo>
                    <a:lnTo>
                      <a:pt x="452530" y="536528"/>
                    </a:lnTo>
                    <a:lnTo>
                      <a:pt x="303906" y="250023"/>
                    </a:lnTo>
                    <a:lnTo>
                      <a:pt x="477147" y="250023"/>
                    </a:lnTo>
                    <a:lnTo>
                      <a:pt x="477210" y="0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18638177" y="10516294"/>
              <a:ext cx="625475" cy="298450"/>
              <a:chOff x="18638177" y="10516294"/>
              <a:chExt cx="625475" cy="298450"/>
            </a:xfrm>
          </p:grpSpPr>
          <p:pic>
            <p:nvPicPr>
              <p:cNvPr id="30" name="object 30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38177" y="10533717"/>
                <a:ext cx="286345" cy="168141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4262" y="10516294"/>
                <a:ext cx="319320" cy="229678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18643588" y="10778432"/>
                <a:ext cx="61785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17855" h="36195">
                    <a:moveTo>
                      <a:pt x="27724" y="25539"/>
                    </a:moveTo>
                    <a:lnTo>
                      <a:pt x="24777" y="18732"/>
                    </a:lnTo>
                    <a:lnTo>
                      <a:pt x="18237" y="15544"/>
                    </a:lnTo>
                    <a:lnTo>
                      <a:pt x="11696" y="13284"/>
                    </a:lnTo>
                    <a:lnTo>
                      <a:pt x="8724" y="9271"/>
                    </a:lnTo>
                    <a:lnTo>
                      <a:pt x="8724" y="6908"/>
                    </a:lnTo>
                    <a:lnTo>
                      <a:pt x="10985" y="5600"/>
                    </a:lnTo>
                    <a:lnTo>
                      <a:pt x="14465" y="5600"/>
                    </a:lnTo>
                    <a:lnTo>
                      <a:pt x="17132" y="5600"/>
                    </a:lnTo>
                    <a:lnTo>
                      <a:pt x="20967" y="6565"/>
                    </a:lnTo>
                    <a:lnTo>
                      <a:pt x="24790" y="8877"/>
                    </a:lnTo>
                    <a:lnTo>
                      <a:pt x="27266" y="3632"/>
                    </a:lnTo>
                    <a:lnTo>
                      <a:pt x="23977" y="1473"/>
                    </a:lnTo>
                    <a:lnTo>
                      <a:pt x="19507" y="0"/>
                    </a:lnTo>
                    <a:lnTo>
                      <a:pt x="7264" y="0"/>
                    </a:lnTo>
                    <a:lnTo>
                      <a:pt x="2070" y="3784"/>
                    </a:lnTo>
                    <a:lnTo>
                      <a:pt x="2070" y="9829"/>
                    </a:lnTo>
                    <a:lnTo>
                      <a:pt x="5041" y="16522"/>
                    </a:lnTo>
                    <a:lnTo>
                      <a:pt x="11595" y="19596"/>
                    </a:lnTo>
                    <a:lnTo>
                      <a:pt x="18135" y="21793"/>
                    </a:lnTo>
                    <a:lnTo>
                      <a:pt x="21120" y="25844"/>
                    </a:lnTo>
                    <a:lnTo>
                      <a:pt x="21120" y="28575"/>
                    </a:lnTo>
                    <a:lnTo>
                      <a:pt x="18643" y="30124"/>
                    </a:lnTo>
                    <a:lnTo>
                      <a:pt x="10744" y="30124"/>
                    </a:lnTo>
                    <a:lnTo>
                      <a:pt x="6210" y="28321"/>
                    </a:lnTo>
                    <a:lnTo>
                      <a:pt x="2578" y="24993"/>
                    </a:lnTo>
                    <a:lnTo>
                      <a:pt x="0" y="30124"/>
                    </a:lnTo>
                    <a:lnTo>
                      <a:pt x="3644" y="33464"/>
                    </a:lnTo>
                    <a:lnTo>
                      <a:pt x="8877" y="35725"/>
                    </a:lnTo>
                    <a:lnTo>
                      <a:pt x="22174" y="35725"/>
                    </a:lnTo>
                    <a:lnTo>
                      <a:pt x="27724" y="31851"/>
                    </a:lnTo>
                    <a:lnTo>
                      <a:pt x="27724" y="25539"/>
                    </a:lnTo>
                    <a:close/>
                  </a:path>
                  <a:path w="617855" h="36195">
                    <a:moveTo>
                      <a:pt x="71653" y="17894"/>
                    </a:moveTo>
                    <a:lnTo>
                      <a:pt x="70192" y="10845"/>
                    </a:lnTo>
                    <a:lnTo>
                      <a:pt x="66408" y="5448"/>
                    </a:lnTo>
                    <a:lnTo>
                      <a:pt x="66217" y="5207"/>
                    </a:lnTo>
                    <a:lnTo>
                      <a:pt x="65519" y="4775"/>
                    </a:lnTo>
                    <a:lnTo>
                      <a:pt x="65519" y="24930"/>
                    </a:lnTo>
                    <a:lnTo>
                      <a:pt x="59905" y="30429"/>
                    </a:lnTo>
                    <a:lnTo>
                      <a:pt x="46113" y="30429"/>
                    </a:lnTo>
                    <a:lnTo>
                      <a:pt x="40347" y="24930"/>
                    </a:lnTo>
                    <a:lnTo>
                      <a:pt x="40360" y="10845"/>
                    </a:lnTo>
                    <a:lnTo>
                      <a:pt x="46062" y="5448"/>
                    </a:lnTo>
                    <a:lnTo>
                      <a:pt x="59905" y="5448"/>
                    </a:lnTo>
                    <a:lnTo>
                      <a:pt x="65506" y="10845"/>
                    </a:lnTo>
                    <a:lnTo>
                      <a:pt x="65519" y="24930"/>
                    </a:lnTo>
                    <a:lnTo>
                      <a:pt x="65519" y="4775"/>
                    </a:lnTo>
                    <a:lnTo>
                      <a:pt x="60325" y="1473"/>
                    </a:lnTo>
                    <a:lnTo>
                      <a:pt x="52959" y="114"/>
                    </a:lnTo>
                    <a:lnTo>
                      <a:pt x="45580" y="1473"/>
                    </a:lnTo>
                    <a:lnTo>
                      <a:pt x="39649" y="5219"/>
                    </a:lnTo>
                    <a:lnTo>
                      <a:pt x="35712" y="10845"/>
                    </a:lnTo>
                    <a:lnTo>
                      <a:pt x="34264" y="17894"/>
                    </a:lnTo>
                    <a:lnTo>
                      <a:pt x="35712" y="24930"/>
                    </a:lnTo>
                    <a:lnTo>
                      <a:pt x="39662" y="30607"/>
                    </a:lnTo>
                    <a:lnTo>
                      <a:pt x="45593" y="34391"/>
                    </a:lnTo>
                    <a:lnTo>
                      <a:pt x="52959" y="35775"/>
                    </a:lnTo>
                    <a:lnTo>
                      <a:pt x="60325" y="34391"/>
                    </a:lnTo>
                    <a:lnTo>
                      <a:pt x="66255" y="30607"/>
                    </a:lnTo>
                    <a:lnTo>
                      <a:pt x="66370" y="30429"/>
                    </a:lnTo>
                    <a:lnTo>
                      <a:pt x="70205" y="24930"/>
                    </a:lnTo>
                    <a:lnTo>
                      <a:pt x="71653" y="17894"/>
                    </a:lnTo>
                    <a:close/>
                  </a:path>
                  <a:path w="617855" h="36195">
                    <a:moveTo>
                      <a:pt x="110490" y="254"/>
                    </a:moveTo>
                    <a:lnTo>
                      <a:pt x="104546" y="254"/>
                    </a:lnTo>
                    <a:lnTo>
                      <a:pt x="104546" y="26911"/>
                    </a:lnTo>
                    <a:lnTo>
                      <a:pt x="100977" y="30429"/>
                    </a:lnTo>
                    <a:lnTo>
                      <a:pt x="95224" y="30429"/>
                    </a:lnTo>
                    <a:lnTo>
                      <a:pt x="89433" y="30429"/>
                    </a:lnTo>
                    <a:lnTo>
                      <a:pt x="85750" y="26847"/>
                    </a:lnTo>
                    <a:lnTo>
                      <a:pt x="85750" y="254"/>
                    </a:lnTo>
                    <a:lnTo>
                      <a:pt x="79819" y="254"/>
                    </a:lnTo>
                    <a:lnTo>
                      <a:pt x="79819" y="30137"/>
                    </a:lnTo>
                    <a:lnTo>
                      <a:pt x="85661" y="35775"/>
                    </a:lnTo>
                    <a:lnTo>
                      <a:pt x="104698" y="35775"/>
                    </a:lnTo>
                    <a:lnTo>
                      <a:pt x="110490" y="30137"/>
                    </a:lnTo>
                    <a:lnTo>
                      <a:pt x="110490" y="254"/>
                    </a:lnTo>
                    <a:close/>
                  </a:path>
                  <a:path w="617855" h="36195">
                    <a:moveTo>
                      <a:pt x="145910" y="25539"/>
                    </a:moveTo>
                    <a:lnTo>
                      <a:pt x="142963" y="18732"/>
                    </a:lnTo>
                    <a:lnTo>
                      <a:pt x="136436" y="15544"/>
                    </a:lnTo>
                    <a:lnTo>
                      <a:pt x="129895" y="13284"/>
                    </a:lnTo>
                    <a:lnTo>
                      <a:pt x="126923" y="9271"/>
                    </a:lnTo>
                    <a:lnTo>
                      <a:pt x="126923" y="6908"/>
                    </a:lnTo>
                    <a:lnTo>
                      <a:pt x="129184" y="5600"/>
                    </a:lnTo>
                    <a:lnTo>
                      <a:pt x="132664" y="5600"/>
                    </a:lnTo>
                    <a:lnTo>
                      <a:pt x="135331" y="5600"/>
                    </a:lnTo>
                    <a:lnTo>
                      <a:pt x="139166" y="6565"/>
                    </a:lnTo>
                    <a:lnTo>
                      <a:pt x="142989" y="8877"/>
                    </a:lnTo>
                    <a:lnTo>
                      <a:pt x="145453" y="3632"/>
                    </a:lnTo>
                    <a:lnTo>
                      <a:pt x="142176" y="1473"/>
                    </a:lnTo>
                    <a:lnTo>
                      <a:pt x="137693" y="0"/>
                    </a:lnTo>
                    <a:lnTo>
                      <a:pt x="125450" y="0"/>
                    </a:lnTo>
                    <a:lnTo>
                      <a:pt x="120256" y="3784"/>
                    </a:lnTo>
                    <a:lnTo>
                      <a:pt x="120256" y="9829"/>
                    </a:lnTo>
                    <a:lnTo>
                      <a:pt x="123240" y="16522"/>
                    </a:lnTo>
                    <a:lnTo>
                      <a:pt x="129781" y="19596"/>
                    </a:lnTo>
                    <a:lnTo>
                      <a:pt x="136334" y="21793"/>
                    </a:lnTo>
                    <a:lnTo>
                      <a:pt x="139306" y="25844"/>
                    </a:lnTo>
                    <a:lnTo>
                      <a:pt x="139306" y="28575"/>
                    </a:lnTo>
                    <a:lnTo>
                      <a:pt x="136842" y="30124"/>
                    </a:lnTo>
                    <a:lnTo>
                      <a:pt x="128930" y="30124"/>
                    </a:lnTo>
                    <a:lnTo>
                      <a:pt x="124396" y="28321"/>
                    </a:lnTo>
                    <a:lnTo>
                      <a:pt x="120777" y="24993"/>
                    </a:lnTo>
                    <a:lnTo>
                      <a:pt x="118198" y="30124"/>
                    </a:lnTo>
                    <a:lnTo>
                      <a:pt x="121818" y="33464"/>
                    </a:lnTo>
                    <a:lnTo>
                      <a:pt x="127063" y="35725"/>
                    </a:lnTo>
                    <a:lnTo>
                      <a:pt x="140360" y="35725"/>
                    </a:lnTo>
                    <a:lnTo>
                      <a:pt x="145910" y="31851"/>
                    </a:lnTo>
                    <a:lnTo>
                      <a:pt x="145910" y="25539"/>
                    </a:lnTo>
                    <a:close/>
                  </a:path>
                  <a:path w="617855" h="36195">
                    <a:moveTo>
                      <a:pt x="166204" y="18186"/>
                    </a:moveTo>
                    <a:lnTo>
                      <a:pt x="153822" y="18186"/>
                    </a:lnTo>
                    <a:lnTo>
                      <a:pt x="153822" y="22161"/>
                    </a:lnTo>
                    <a:lnTo>
                      <a:pt x="166204" y="22161"/>
                    </a:lnTo>
                    <a:lnTo>
                      <a:pt x="166204" y="18186"/>
                    </a:lnTo>
                    <a:close/>
                  </a:path>
                  <a:path w="617855" h="36195">
                    <a:moveTo>
                      <a:pt x="213715" y="254"/>
                    </a:moveTo>
                    <a:lnTo>
                      <a:pt x="206717" y="254"/>
                    </a:lnTo>
                    <a:lnTo>
                      <a:pt x="195135" y="23685"/>
                    </a:lnTo>
                    <a:lnTo>
                      <a:pt x="183489" y="254"/>
                    </a:lnTo>
                    <a:lnTo>
                      <a:pt x="176441" y="254"/>
                    </a:lnTo>
                    <a:lnTo>
                      <a:pt x="176441" y="35521"/>
                    </a:lnTo>
                    <a:lnTo>
                      <a:pt x="182041" y="35521"/>
                    </a:lnTo>
                    <a:lnTo>
                      <a:pt x="182041" y="9182"/>
                    </a:lnTo>
                    <a:lnTo>
                      <a:pt x="193167" y="31851"/>
                    </a:lnTo>
                    <a:lnTo>
                      <a:pt x="197040" y="31851"/>
                    </a:lnTo>
                    <a:lnTo>
                      <a:pt x="208178" y="9182"/>
                    </a:lnTo>
                    <a:lnTo>
                      <a:pt x="208229" y="35521"/>
                    </a:lnTo>
                    <a:lnTo>
                      <a:pt x="213715" y="35521"/>
                    </a:lnTo>
                    <a:lnTo>
                      <a:pt x="213715" y="254"/>
                    </a:lnTo>
                    <a:close/>
                  </a:path>
                  <a:path w="617855" h="36195">
                    <a:moveTo>
                      <a:pt x="260019" y="17894"/>
                    </a:moveTo>
                    <a:lnTo>
                      <a:pt x="258559" y="10845"/>
                    </a:lnTo>
                    <a:lnTo>
                      <a:pt x="254787" y="5448"/>
                    </a:lnTo>
                    <a:lnTo>
                      <a:pt x="254596" y="5207"/>
                    </a:lnTo>
                    <a:lnTo>
                      <a:pt x="253885" y="4762"/>
                    </a:lnTo>
                    <a:lnTo>
                      <a:pt x="253885" y="10845"/>
                    </a:lnTo>
                    <a:lnTo>
                      <a:pt x="253885" y="24930"/>
                    </a:lnTo>
                    <a:lnTo>
                      <a:pt x="248285" y="30429"/>
                    </a:lnTo>
                    <a:lnTo>
                      <a:pt x="234480" y="30429"/>
                    </a:lnTo>
                    <a:lnTo>
                      <a:pt x="228727" y="24930"/>
                    </a:lnTo>
                    <a:lnTo>
                      <a:pt x="228727" y="10845"/>
                    </a:lnTo>
                    <a:lnTo>
                      <a:pt x="234429" y="5448"/>
                    </a:lnTo>
                    <a:lnTo>
                      <a:pt x="248285" y="5448"/>
                    </a:lnTo>
                    <a:lnTo>
                      <a:pt x="253885" y="10845"/>
                    </a:lnTo>
                    <a:lnTo>
                      <a:pt x="253885" y="4762"/>
                    </a:lnTo>
                    <a:lnTo>
                      <a:pt x="248691" y="1473"/>
                    </a:lnTo>
                    <a:lnTo>
                      <a:pt x="241325" y="114"/>
                    </a:lnTo>
                    <a:lnTo>
                      <a:pt x="233959" y="1473"/>
                    </a:lnTo>
                    <a:lnTo>
                      <a:pt x="228015" y="5219"/>
                    </a:lnTo>
                    <a:lnTo>
                      <a:pt x="224078" y="10845"/>
                    </a:lnTo>
                    <a:lnTo>
                      <a:pt x="222643" y="17894"/>
                    </a:lnTo>
                    <a:lnTo>
                      <a:pt x="224078" y="24930"/>
                    </a:lnTo>
                    <a:lnTo>
                      <a:pt x="228041" y="30607"/>
                    </a:lnTo>
                    <a:lnTo>
                      <a:pt x="233972" y="34391"/>
                    </a:lnTo>
                    <a:lnTo>
                      <a:pt x="241325" y="35775"/>
                    </a:lnTo>
                    <a:lnTo>
                      <a:pt x="248691" y="34391"/>
                    </a:lnTo>
                    <a:lnTo>
                      <a:pt x="254622" y="30607"/>
                    </a:lnTo>
                    <a:lnTo>
                      <a:pt x="254749" y="30429"/>
                    </a:lnTo>
                    <a:lnTo>
                      <a:pt x="258584" y="24930"/>
                    </a:lnTo>
                    <a:lnTo>
                      <a:pt x="260019" y="17894"/>
                    </a:lnTo>
                    <a:close/>
                  </a:path>
                  <a:path w="617855" h="36195">
                    <a:moveTo>
                      <a:pt x="299466" y="254"/>
                    </a:moveTo>
                    <a:lnTo>
                      <a:pt x="293624" y="254"/>
                    </a:lnTo>
                    <a:lnTo>
                      <a:pt x="293624" y="25590"/>
                    </a:lnTo>
                    <a:lnTo>
                      <a:pt x="274726" y="254"/>
                    </a:lnTo>
                    <a:lnTo>
                      <a:pt x="268884" y="254"/>
                    </a:lnTo>
                    <a:lnTo>
                      <a:pt x="268884" y="35521"/>
                    </a:lnTo>
                    <a:lnTo>
                      <a:pt x="274840" y="35521"/>
                    </a:lnTo>
                    <a:lnTo>
                      <a:pt x="274840" y="10236"/>
                    </a:lnTo>
                    <a:lnTo>
                      <a:pt x="293624" y="35521"/>
                    </a:lnTo>
                    <a:lnTo>
                      <a:pt x="299466" y="35521"/>
                    </a:lnTo>
                    <a:lnTo>
                      <a:pt x="299466" y="254"/>
                    </a:lnTo>
                    <a:close/>
                  </a:path>
                  <a:path w="617855" h="36195">
                    <a:moveTo>
                      <a:pt x="335394" y="254"/>
                    </a:moveTo>
                    <a:lnTo>
                      <a:pt x="307124" y="254"/>
                    </a:lnTo>
                    <a:lnTo>
                      <a:pt x="307124" y="5600"/>
                    </a:lnTo>
                    <a:lnTo>
                      <a:pt x="318262" y="5600"/>
                    </a:lnTo>
                    <a:lnTo>
                      <a:pt x="318262" y="35521"/>
                    </a:lnTo>
                    <a:lnTo>
                      <a:pt x="324205" y="35521"/>
                    </a:lnTo>
                    <a:lnTo>
                      <a:pt x="324205" y="5600"/>
                    </a:lnTo>
                    <a:lnTo>
                      <a:pt x="335394" y="5600"/>
                    </a:lnTo>
                    <a:lnTo>
                      <a:pt x="335394" y="254"/>
                    </a:lnTo>
                    <a:close/>
                  </a:path>
                  <a:path w="617855" h="36195">
                    <a:moveTo>
                      <a:pt x="380276" y="254"/>
                    </a:moveTo>
                    <a:lnTo>
                      <a:pt x="373278" y="254"/>
                    </a:lnTo>
                    <a:lnTo>
                      <a:pt x="361683" y="23685"/>
                    </a:lnTo>
                    <a:lnTo>
                      <a:pt x="350050" y="254"/>
                    </a:lnTo>
                    <a:lnTo>
                      <a:pt x="342988" y="254"/>
                    </a:lnTo>
                    <a:lnTo>
                      <a:pt x="342988" y="35521"/>
                    </a:lnTo>
                    <a:lnTo>
                      <a:pt x="348589" y="35521"/>
                    </a:lnTo>
                    <a:lnTo>
                      <a:pt x="348589" y="9182"/>
                    </a:lnTo>
                    <a:lnTo>
                      <a:pt x="359727" y="31851"/>
                    </a:lnTo>
                    <a:lnTo>
                      <a:pt x="363601" y="31851"/>
                    </a:lnTo>
                    <a:lnTo>
                      <a:pt x="374738" y="9182"/>
                    </a:lnTo>
                    <a:lnTo>
                      <a:pt x="374777" y="35521"/>
                    </a:lnTo>
                    <a:lnTo>
                      <a:pt x="380276" y="35521"/>
                    </a:lnTo>
                    <a:lnTo>
                      <a:pt x="380276" y="254"/>
                    </a:lnTo>
                    <a:close/>
                  </a:path>
                  <a:path w="617855" h="36195">
                    <a:moveTo>
                      <a:pt x="426580" y="17894"/>
                    </a:moveTo>
                    <a:lnTo>
                      <a:pt x="425119" y="10845"/>
                    </a:lnTo>
                    <a:lnTo>
                      <a:pt x="421335" y="5448"/>
                    </a:lnTo>
                    <a:lnTo>
                      <a:pt x="421144" y="5207"/>
                    </a:lnTo>
                    <a:lnTo>
                      <a:pt x="420446" y="4775"/>
                    </a:lnTo>
                    <a:lnTo>
                      <a:pt x="420446" y="24930"/>
                    </a:lnTo>
                    <a:lnTo>
                      <a:pt x="414845" y="30429"/>
                    </a:lnTo>
                    <a:lnTo>
                      <a:pt x="401040" y="30429"/>
                    </a:lnTo>
                    <a:lnTo>
                      <a:pt x="395274" y="24930"/>
                    </a:lnTo>
                    <a:lnTo>
                      <a:pt x="395287" y="10845"/>
                    </a:lnTo>
                    <a:lnTo>
                      <a:pt x="400989" y="5448"/>
                    </a:lnTo>
                    <a:lnTo>
                      <a:pt x="414845" y="5448"/>
                    </a:lnTo>
                    <a:lnTo>
                      <a:pt x="420433" y="10845"/>
                    </a:lnTo>
                    <a:lnTo>
                      <a:pt x="420446" y="24930"/>
                    </a:lnTo>
                    <a:lnTo>
                      <a:pt x="420446" y="4775"/>
                    </a:lnTo>
                    <a:lnTo>
                      <a:pt x="415251" y="1473"/>
                    </a:lnTo>
                    <a:lnTo>
                      <a:pt x="407885" y="114"/>
                    </a:lnTo>
                    <a:lnTo>
                      <a:pt x="400507" y="1473"/>
                    </a:lnTo>
                    <a:lnTo>
                      <a:pt x="394576" y="5219"/>
                    </a:lnTo>
                    <a:lnTo>
                      <a:pt x="390639" y="10845"/>
                    </a:lnTo>
                    <a:lnTo>
                      <a:pt x="389204" y="17894"/>
                    </a:lnTo>
                    <a:lnTo>
                      <a:pt x="390639" y="24930"/>
                    </a:lnTo>
                    <a:lnTo>
                      <a:pt x="394589" y="30607"/>
                    </a:lnTo>
                    <a:lnTo>
                      <a:pt x="400519" y="34391"/>
                    </a:lnTo>
                    <a:lnTo>
                      <a:pt x="407885" y="35775"/>
                    </a:lnTo>
                    <a:lnTo>
                      <a:pt x="415251" y="34391"/>
                    </a:lnTo>
                    <a:lnTo>
                      <a:pt x="421182" y="30607"/>
                    </a:lnTo>
                    <a:lnTo>
                      <a:pt x="421297" y="30429"/>
                    </a:lnTo>
                    <a:lnTo>
                      <a:pt x="425145" y="24930"/>
                    </a:lnTo>
                    <a:lnTo>
                      <a:pt x="426580" y="17894"/>
                    </a:lnTo>
                    <a:close/>
                  </a:path>
                  <a:path w="617855" h="36195">
                    <a:moveTo>
                      <a:pt x="464566" y="35521"/>
                    </a:moveTo>
                    <a:lnTo>
                      <a:pt x="457403" y="24841"/>
                    </a:lnTo>
                    <a:lnTo>
                      <a:pt x="456653" y="23736"/>
                    </a:lnTo>
                    <a:lnTo>
                      <a:pt x="461340" y="21920"/>
                    </a:lnTo>
                    <a:lnTo>
                      <a:pt x="462902" y="19558"/>
                    </a:lnTo>
                    <a:lnTo>
                      <a:pt x="463956" y="17945"/>
                    </a:lnTo>
                    <a:lnTo>
                      <a:pt x="463956" y="5600"/>
                    </a:lnTo>
                    <a:lnTo>
                      <a:pt x="463956" y="4635"/>
                    </a:lnTo>
                    <a:lnTo>
                      <a:pt x="458762" y="254"/>
                    </a:lnTo>
                    <a:lnTo>
                      <a:pt x="458317" y="254"/>
                    </a:lnTo>
                    <a:lnTo>
                      <a:pt x="458317" y="7823"/>
                    </a:lnTo>
                    <a:lnTo>
                      <a:pt x="458317" y="17233"/>
                    </a:lnTo>
                    <a:lnTo>
                      <a:pt x="455193" y="19558"/>
                    </a:lnTo>
                    <a:lnTo>
                      <a:pt x="441388" y="19558"/>
                    </a:lnTo>
                    <a:lnTo>
                      <a:pt x="441388" y="5600"/>
                    </a:lnTo>
                    <a:lnTo>
                      <a:pt x="455193" y="5600"/>
                    </a:lnTo>
                    <a:lnTo>
                      <a:pt x="458317" y="7823"/>
                    </a:lnTo>
                    <a:lnTo>
                      <a:pt x="458317" y="254"/>
                    </a:lnTo>
                    <a:lnTo>
                      <a:pt x="435444" y="254"/>
                    </a:lnTo>
                    <a:lnTo>
                      <a:pt x="435444" y="35521"/>
                    </a:lnTo>
                    <a:lnTo>
                      <a:pt x="441388" y="35521"/>
                    </a:lnTo>
                    <a:lnTo>
                      <a:pt x="441388" y="24892"/>
                    </a:lnTo>
                    <a:lnTo>
                      <a:pt x="450862" y="24892"/>
                    </a:lnTo>
                    <a:lnTo>
                      <a:pt x="451370" y="24841"/>
                    </a:lnTo>
                    <a:lnTo>
                      <a:pt x="457809" y="35521"/>
                    </a:lnTo>
                    <a:lnTo>
                      <a:pt x="464566" y="35521"/>
                    </a:lnTo>
                    <a:close/>
                  </a:path>
                  <a:path w="617855" h="36195">
                    <a:moveTo>
                      <a:pt x="500189" y="30187"/>
                    </a:moveTo>
                    <a:lnTo>
                      <a:pt x="480339" y="30187"/>
                    </a:lnTo>
                    <a:lnTo>
                      <a:pt x="480339" y="20459"/>
                    </a:lnTo>
                    <a:lnTo>
                      <a:pt x="497573" y="20459"/>
                    </a:lnTo>
                    <a:lnTo>
                      <a:pt x="497573" y="15163"/>
                    </a:lnTo>
                    <a:lnTo>
                      <a:pt x="480339" y="15163"/>
                    </a:lnTo>
                    <a:lnTo>
                      <a:pt x="480339" y="5600"/>
                    </a:lnTo>
                    <a:lnTo>
                      <a:pt x="499579" y="5600"/>
                    </a:lnTo>
                    <a:lnTo>
                      <a:pt x="499579" y="254"/>
                    </a:lnTo>
                    <a:lnTo>
                      <a:pt x="474383" y="254"/>
                    </a:lnTo>
                    <a:lnTo>
                      <a:pt x="474383" y="35521"/>
                    </a:lnTo>
                    <a:lnTo>
                      <a:pt x="500189" y="35521"/>
                    </a:lnTo>
                    <a:lnTo>
                      <a:pt x="500189" y="30187"/>
                    </a:lnTo>
                    <a:close/>
                  </a:path>
                  <a:path w="617855" h="36195">
                    <a:moveTo>
                      <a:pt x="540550" y="254"/>
                    </a:moveTo>
                    <a:lnTo>
                      <a:pt x="534695" y="254"/>
                    </a:lnTo>
                    <a:lnTo>
                      <a:pt x="534695" y="25590"/>
                    </a:lnTo>
                    <a:lnTo>
                      <a:pt x="515797" y="254"/>
                    </a:lnTo>
                    <a:lnTo>
                      <a:pt x="509955" y="254"/>
                    </a:lnTo>
                    <a:lnTo>
                      <a:pt x="509955" y="35521"/>
                    </a:lnTo>
                    <a:lnTo>
                      <a:pt x="515912" y="35521"/>
                    </a:lnTo>
                    <a:lnTo>
                      <a:pt x="515912" y="10236"/>
                    </a:lnTo>
                    <a:lnTo>
                      <a:pt x="534695" y="35521"/>
                    </a:lnTo>
                    <a:lnTo>
                      <a:pt x="540550" y="35521"/>
                    </a:lnTo>
                    <a:lnTo>
                      <a:pt x="540550" y="254"/>
                    </a:lnTo>
                    <a:close/>
                  </a:path>
                  <a:path w="617855" h="36195">
                    <a:moveTo>
                      <a:pt x="581444" y="29984"/>
                    </a:moveTo>
                    <a:lnTo>
                      <a:pt x="577913" y="26060"/>
                    </a:lnTo>
                    <a:lnTo>
                      <a:pt x="575246" y="28625"/>
                    </a:lnTo>
                    <a:lnTo>
                      <a:pt x="571627" y="30238"/>
                    </a:lnTo>
                    <a:lnTo>
                      <a:pt x="561035" y="30238"/>
                    </a:lnTo>
                    <a:lnTo>
                      <a:pt x="555498" y="24752"/>
                    </a:lnTo>
                    <a:lnTo>
                      <a:pt x="555498" y="10845"/>
                    </a:lnTo>
                    <a:lnTo>
                      <a:pt x="561035" y="5397"/>
                    </a:lnTo>
                    <a:lnTo>
                      <a:pt x="568096" y="5397"/>
                    </a:lnTo>
                    <a:lnTo>
                      <a:pt x="571677" y="5397"/>
                    </a:lnTo>
                    <a:lnTo>
                      <a:pt x="575348" y="7112"/>
                    </a:lnTo>
                    <a:lnTo>
                      <a:pt x="577913" y="9880"/>
                    </a:lnTo>
                    <a:lnTo>
                      <a:pt x="581393" y="5537"/>
                    </a:lnTo>
                    <a:lnTo>
                      <a:pt x="577977" y="2171"/>
                    </a:lnTo>
                    <a:lnTo>
                      <a:pt x="572985" y="114"/>
                    </a:lnTo>
                    <a:lnTo>
                      <a:pt x="567994" y="114"/>
                    </a:lnTo>
                    <a:lnTo>
                      <a:pt x="560692" y="1473"/>
                    </a:lnTo>
                    <a:lnTo>
                      <a:pt x="554812" y="5219"/>
                    </a:lnTo>
                    <a:lnTo>
                      <a:pt x="550887" y="10845"/>
                    </a:lnTo>
                    <a:lnTo>
                      <a:pt x="549452" y="17843"/>
                    </a:lnTo>
                    <a:lnTo>
                      <a:pt x="550875" y="24917"/>
                    </a:lnTo>
                    <a:lnTo>
                      <a:pt x="554748" y="30607"/>
                    </a:lnTo>
                    <a:lnTo>
                      <a:pt x="560578" y="34391"/>
                    </a:lnTo>
                    <a:lnTo>
                      <a:pt x="567791" y="35775"/>
                    </a:lnTo>
                    <a:lnTo>
                      <a:pt x="572782" y="35775"/>
                    </a:lnTo>
                    <a:lnTo>
                      <a:pt x="577862" y="33515"/>
                    </a:lnTo>
                    <a:lnTo>
                      <a:pt x="581444" y="29984"/>
                    </a:lnTo>
                    <a:close/>
                  </a:path>
                  <a:path w="617855" h="36195">
                    <a:moveTo>
                      <a:pt x="617423" y="254"/>
                    </a:moveTo>
                    <a:lnTo>
                      <a:pt x="611378" y="254"/>
                    </a:lnTo>
                    <a:lnTo>
                      <a:pt x="601497" y="17437"/>
                    </a:lnTo>
                    <a:lnTo>
                      <a:pt x="591426" y="254"/>
                    </a:lnTo>
                    <a:lnTo>
                      <a:pt x="585419" y="254"/>
                    </a:lnTo>
                    <a:lnTo>
                      <a:pt x="598576" y="23977"/>
                    </a:lnTo>
                    <a:lnTo>
                      <a:pt x="598576" y="35521"/>
                    </a:lnTo>
                    <a:lnTo>
                      <a:pt x="604469" y="35521"/>
                    </a:lnTo>
                    <a:lnTo>
                      <a:pt x="604469" y="23787"/>
                    </a:lnTo>
                    <a:lnTo>
                      <a:pt x="617423" y="254"/>
                    </a:lnTo>
                    <a:close/>
                  </a:path>
                </a:pathLst>
              </a:custGeom>
              <a:solidFill>
                <a:srgbClr val="275F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C6A0FD-04EF-5F59-3FA4-E190E0895000}"/>
              </a:ext>
            </a:extLst>
          </p:cNvPr>
          <p:cNvSpPr/>
          <p:nvPr/>
        </p:nvSpPr>
        <p:spPr>
          <a:xfrm>
            <a:off x="1162570" y="3890266"/>
            <a:ext cx="4191000" cy="9144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24 604 995 €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B5EB6-C0A6-C15C-7B37-2DDDAC0DBE34}"/>
              </a:ext>
            </a:extLst>
          </p:cNvPr>
          <p:cNvSpPr/>
          <p:nvPr/>
        </p:nvSpPr>
        <p:spPr>
          <a:xfrm>
            <a:off x="1162570" y="7940675"/>
            <a:ext cx="4191000" cy="9144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24 565 996 €</a:t>
            </a:r>
          </a:p>
        </p:txBody>
      </p:sp>
      <p:sp>
        <p:nvSpPr>
          <p:cNvPr id="11" name="Flèche vers le bas 14">
            <a:extLst>
              <a:ext uri="{FF2B5EF4-FFF2-40B4-BE49-F238E27FC236}">
                <a16:creationId xmlns:a16="http://schemas.microsoft.com/office/drawing/2014/main" id="{0B35F096-E7F8-D0A2-9058-63303495FE43}"/>
              </a:ext>
            </a:extLst>
          </p:cNvPr>
          <p:cNvSpPr/>
          <p:nvPr/>
        </p:nvSpPr>
        <p:spPr>
          <a:xfrm>
            <a:off x="2493788" y="5272627"/>
            <a:ext cx="764282" cy="183018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B70112-2AFB-16A6-6D0F-C3C91F5FA430}"/>
              </a:ext>
            </a:extLst>
          </p:cNvPr>
          <p:cNvSpPr txBox="1"/>
          <p:nvPr/>
        </p:nvSpPr>
        <p:spPr>
          <a:xfrm>
            <a:off x="1162570" y="345411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2023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6A9E46D-4960-42D4-4D9B-1AA4C5D638E3}"/>
              </a:ext>
            </a:extLst>
          </p:cNvPr>
          <p:cNvSpPr txBox="1"/>
          <p:nvPr/>
        </p:nvSpPr>
        <p:spPr>
          <a:xfrm>
            <a:off x="1162570" y="748686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2024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D02579E-874D-EBEB-02BA-9C589D325A6E}"/>
              </a:ext>
            </a:extLst>
          </p:cNvPr>
          <p:cNvSpPr/>
          <p:nvPr/>
        </p:nvSpPr>
        <p:spPr>
          <a:xfrm>
            <a:off x="3523388" y="5736110"/>
            <a:ext cx="1830182" cy="81931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-0,16%</a:t>
            </a: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A9399E86-68B8-4126-6387-B9631C065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449654"/>
              </p:ext>
            </p:extLst>
          </p:nvPr>
        </p:nvGraphicFramePr>
        <p:xfrm>
          <a:off x="6165850" y="2641098"/>
          <a:ext cx="13716000" cy="803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E99A6F-5BB7-E6BB-2D31-03C3D31791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32450" y="10552090"/>
            <a:ext cx="4623943" cy="276999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21732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1323</Words>
  <Application>Microsoft Office PowerPoint</Application>
  <PresentationFormat>Personnalisé</PresentationFormat>
  <Paragraphs>277</Paragraphs>
  <Slides>21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Montserrat</vt:lpstr>
      <vt:lpstr>Wingdings</vt:lpstr>
      <vt:lpstr>Office Theme</vt:lpstr>
      <vt:lpstr>Budget Primitif 2024    Conseil Municipal  Jeudi 21 mars 2024</vt:lpstr>
      <vt:lpstr>Présentation PowerPoint</vt:lpstr>
      <vt:lpstr>EQUILIBRE GENERAL DU BUDGET</vt:lpstr>
      <vt:lpstr>Présentation PowerPoint</vt:lpstr>
      <vt:lpstr>LES RECETTES REELLES DE FONCTIONNEMENT</vt:lpstr>
      <vt:lpstr>LES RECETTES REELLES DE FONCTIONNEMENT</vt:lpstr>
      <vt:lpstr>LES RECETTES REELLES DE FONCTIONNEMENT</vt:lpstr>
      <vt:lpstr>0</vt:lpstr>
      <vt:lpstr>LES DEPENSES REELLES DE FONCTIONNEMENT</vt:lpstr>
      <vt:lpstr>LES DEPENSES REELLES DE FONCTIONNEMENT</vt:lpstr>
      <vt:lpstr>LES DEPENSES REELLES DE FONCTIONNEMENT</vt:lpstr>
      <vt:lpstr>Présentation PowerPoint</vt:lpstr>
      <vt:lpstr>NOS AXES PRINCIPAUX POUR 2024</vt:lpstr>
      <vt:lpstr>NOS AXES PRINCIPAUX POUR 2024</vt:lpstr>
      <vt:lpstr>NOS AXES PRINCIPAUX POUR 2024</vt:lpstr>
      <vt:lpstr>NOS AXES PRINCIPAUX POUR 2024</vt:lpstr>
      <vt:lpstr>NOS AXES PRINCIPAUX POUR 2024</vt:lpstr>
      <vt:lpstr>NOS AXES PRINCIPAUX POUR 2024</vt:lpstr>
      <vt:lpstr>LE FINANCEMENT DES DEPENSES D’EQUIPEMENT</vt:lpstr>
      <vt:lpstr>DEPENSES D’EQUIPEMENT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Célia</dc:creator>
  <cp:lastModifiedBy>COMININI Adrien</cp:lastModifiedBy>
  <cp:revision>56</cp:revision>
  <cp:lastPrinted>2022-11-03T09:11:59Z</cp:lastPrinted>
  <dcterms:created xsi:type="dcterms:W3CDTF">2022-11-03T09:07:50Z</dcterms:created>
  <dcterms:modified xsi:type="dcterms:W3CDTF">2024-03-20T17:59:10Z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2022-11-03T00:00:00Z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2022-11-03T00:00:00Z</vt:filetime>
  </property>
  <property fmtid="{D5CDD505-2E9C-101B-9397-08002B2CF9AE}" pid="5" name="Producer">
    <vt:lpwstr>Adobe PDF Library 16.0.7</vt:lpwstr>
  </property>
</Properties>
</file>