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2"/>
    <p:sldId id="272" r:id="rId3"/>
    <p:sldId id="264" r:id="rId4"/>
    <p:sldId id="265" r:id="rId5"/>
    <p:sldId id="279" r:id="rId6"/>
    <p:sldId id="280" r:id="rId7"/>
    <p:sldId id="319" r:id="rId8"/>
    <p:sldId id="281" r:id="rId9"/>
    <p:sldId id="320" r:id="rId10"/>
    <p:sldId id="282" r:id="rId11"/>
    <p:sldId id="321" r:id="rId12"/>
    <p:sldId id="322" r:id="rId13"/>
    <p:sldId id="323" r:id="rId14"/>
    <p:sldId id="324" r:id="rId15"/>
    <p:sldId id="325" r:id="rId16"/>
    <p:sldId id="327" r:id="rId17"/>
    <p:sldId id="335" r:id="rId18"/>
    <p:sldId id="285" r:id="rId19"/>
    <p:sldId id="328" r:id="rId20"/>
    <p:sldId id="337" r:id="rId21"/>
    <p:sldId id="286" r:id="rId22"/>
    <p:sldId id="330" r:id="rId23"/>
    <p:sldId id="329" r:id="rId24"/>
    <p:sldId id="332" r:id="rId25"/>
    <p:sldId id="331" r:id="rId26"/>
    <p:sldId id="334" r:id="rId27"/>
    <p:sldId id="338" r:id="rId28"/>
    <p:sldId id="339" r:id="rId29"/>
    <p:sldId id="340" r:id="rId30"/>
    <p:sldId id="341" r:id="rId31"/>
    <p:sldId id="271" r:id="rId32"/>
  </p:sldIdLst>
  <p:sldSz cx="20104100" cy="11309350"/>
  <p:notesSz cx="7104063" cy="1023461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557"/>
    <a:srgbClr val="275FAB"/>
    <a:srgbClr val="7EC35C"/>
    <a:srgbClr val="00B7EC"/>
    <a:srgbClr val="CF5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37"/>
    <p:restoredTop sz="94707"/>
  </p:normalViewPr>
  <p:slideViewPr>
    <p:cSldViewPr>
      <p:cViewPr varScale="1">
        <p:scale>
          <a:sx n="40" d="100"/>
          <a:sy n="40" d="100"/>
        </p:scale>
        <p:origin x="1038"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92.9.200.204\Datas\Service%20Finances\2022\dette%20r&#233;cap%201511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a:t>DEPENSES TOTALES 2023</a:t>
            </a:r>
          </a:p>
        </c:rich>
      </c:tx>
      <c:layout>
        <c:manualLayout>
          <c:xMode val="edge"/>
          <c:yMode val="edge"/>
          <c:x val="0.27927844749494801"/>
          <c:y val="2.5252525252525255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barChart>
        <c:barDir val="col"/>
        <c:grouping val="stacked"/>
        <c:varyColors val="0"/>
        <c:ser>
          <c:idx val="0"/>
          <c:order val="0"/>
          <c:tx>
            <c:strRef>
              <c:f>Feuil1!$F$4</c:f>
              <c:strCache>
                <c:ptCount val="1"/>
                <c:pt idx="0">
                  <c:v>Fonctionnement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Feuil1!$E$5:$E$6</c:f>
              <c:numCache>
                <c:formatCode>General</c:formatCode>
                <c:ptCount val="2"/>
                <c:pt idx="0">
                  <c:v>2022</c:v>
                </c:pt>
                <c:pt idx="1">
                  <c:v>2023</c:v>
                </c:pt>
              </c:numCache>
            </c:numRef>
          </c:cat>
          <c:val>
            <c:numRef>
              <c:f>Feuil1!$F$5:$F$6</c:f>
              <c:numCache>
                <c:formatCode>#,##0.00</c:formatCode>
                <c:ptCount val="2"/>
                <c:pt idx="0">
                  <c:v>20705292</c:v>
                </c:pt>
                <c:pt idx="1">
                  <c:v>25281523</c:v>
                </c:pt>
              </c:numCache>
            </c:numRef>
          </c:val>
          <c:extLst>
            <c:ext xmlns:c16="http://schemas.microsoft.com/office/drawing/2014/chart" uri="{C3380CC4-5D6E-409C-BE32-E72D297353CC}">
              <c16:uniqueId val="{00000000-21AE-4053-9295-1EE0DDA2BC84}"/>
            </c:ext>
          </c:extLst>
        </c:ser>
        <c:ser>
          <c:idx val="1"/>
          <c:order val="1"/>
          <c:tx>
            <c:strRef>
              <c:f>Feuil1!$G$4</c:f>
              <c:strCache>
                <c:ptCount val="1"/>
                <c:pt idx="0">
                  <c:v>Investissement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Feuil1!$E$5:$E$6</c:f>
              <c:numCache>
                <c:formatCode>General</c:formatCode>
                <c:ptCount val="2"/>
                <c:pt idx="0">
                  <c:v>2022</c:v>
                </c:pt>
                <c:pt idx="1">
                  <c:v>2023</c:v>
                </c:pt>
              </c:numCache>
            </c:numRef>
          </c:cat>
          <c:val>
            <c:numRef>
              <c:f>Feuil1!$G$5:$G$6</c:f>
              <c:numCache>
                <c:formatCode>#,##0.00</c:formatCode>
                <c:ptCount val="2"/>
                <c:pt idx="0">
                  <c:v>18550000</c:v>
                </c:pt>
                <c:pt idx="1">
                  <c:v>24613978</c:v>
                </c:pt>
              </c:numCache>
            </c:numRef>
          </c:val>
          <c:extLst>
            <c:ext xmlns:c16="http://schemas.microsoft.com/office/drawing/2014/chart" uri="{C3380CC4-5D6E-409C-BE32-E72D297353CC}">
              <c16:uniqueId val="{00000001-21AE-4053-9295-1EE0DDA2BC84}"/>
            </c:ext>
          </c:extLst>
        </c:ser>
        <c:dLbls>
          <c:showLegendKey val="0"/>
          <c:showVal val="0"/>
          <c:showCatName val="0"/>
          <c:showSerName val="0"/>
          <c:showPercent val="0"/>
          <c:showBubbleSize val="0"/>
        </c:dLbls>
        <c:gapWidth val="150"/>
        <c:overlap val="100"/>
        <c:axId val="288355584"/>
        <c:axId val="256784448"/>
      </c:barChart>
      <c:catAx>
        <c:axId val="28835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56784448"/>
        <c:crosses val="autoZero"/>
        <c:auto val="1"/>
        <c:lblAlgn val="ctr"/>
        <c:lblOffset val="100"/>
        <c:noMultiLvlLbl val="0"/>
      </c:catAx>
      <c:valAx>
        <c:axId val="2567844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8835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a:t>RECETTES TOTALES 2023</a:t>
            </a:r>
          </a:p>
        </c:rich>
      </c:tx>
      <c:layout>
        <c:manualLayout>
          <c:xMode val="edge"/>
          <c:yMode val="edge"/>
          <c:x val="0.28251666550530741"/>
          <c:y val="3.030303030303030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barChart>
        <c:barDir val="col"/>
        <c:grouping val="stacked"/>
        <c:varyColors val="0"/>
        <c:ser>
          <c:idx val="0"/>
          <c:order val="0"/>
          <c:tx>
            <c:strRef>
              <c:f>Feuil1!$F$4</c:f>
              <c:strCache>
                <c:ptCount val="1"/>
                <c:pt idx="0">
                  <c:v>Fonctionnement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Feuil1!$E$5:$E$6</c:f>
              <c:numCache>
                <c:formatCode>General</c:formatCode>
                <c:ptCount val="2"/>
                <c:pt idx="0">
                  <c:v>2022</c:v>
                </c:pt>
                <c:pt idx="1">
                  <c:v>2023</c:v>
                </c:pt>
              </c:numCache>
            </c:numRef>
          </c:cat>
          <c:val>
            <c:numRef>
              <c:f>Feuil1!$F$5:$F$6</c:f>
              <c:numCache>
                <c:formatCode>#,##0.00</c:formatCode>
                <c:ptCount val="2"/>
                <c:pt idx="0">
                  <c:v>20705292</c:v>
                </c:pt>
                <c:pt idx="1">
                  <c:v>25281523</c:v>
                </c:pt>
              </c:numCache>
            </c:numRef>
          </c:val>
          <c:extLst>
            <c:ext xmlns:c16="http://schemas.microsoft.com/office/drawing/2014/chart" uri="{C3380CC4-5D6E-409C-BE32-E72D297353CC}">
              <c16:uniqueId val="{00000000-8EC2-4ED7-AEB7-20F0F5EB1828}"/>
            </c:ext>
          </c:extLst>
        </c:ser>
        <c:ser>
          <c:idx val="1"/>
          <c:order val="1"/>
          <c:tx>
            <c:strRef>
              <c:f>Feuil1!$G$4</c:f>
              <c:strCache>
                <c:ptCount val="1"/>
                <c:pt idx="0">
                  <c:v>Investissement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Feuil1!$E$5:$E$6</c:f>
              <c:numCache>
                <c:formatCode>General</c:formatCode>
                <c:ptCount val="2"/>
                <c:pt idx="0">
                  <c:v>2022</c:v>
                </c:pt>
                <c:pt idx="1">
                  <c:v>2023</c:v>
                </c:pt>
              </c:numCache>
            </c:numRef>
          </c:cat>
          <c:val>
            <c:numRef>
              <c:f>Feuil1!$G$5:$G$6</c:f>
              <c:numCache>
                <c:formatCode>#,##0.00</c:formatCode>
                <c:ptCount val="2"/>
                <c:pt idx="0">
                  <c:v>18550000</c:v>
                </c:pt>
                <c:pt idx="1">
                  <c:v>24613978</c:v>
                </c:pt>
              </c:numCache>
            </c:numRef>
          </c:val>
          <c:extLst>
            <c:ext xmlns:c16="http://schemas.microsoft.com/office/drawing/2014/chart" uri="{C3380CC4-5D6E-409C-BE32-E72D297353CC}">
              <c16:uniqueId val="{00000001-8EC2-4ED7-AEB7-20F0F5EB1828}"/>
            </c:ext>
          </c:extLst>
        </c:ser>
        <c:dLbls>
          <c:showLegendKey val="0"/>
          <c:showVal val="0"/>
          <c:showCatName val="0"/>
          <c:showSerName val="0"/>
          <c:showPercent val="0"/>
          <c:showBubbleSize val="0"/>
        </c:dLbls>
        <c:gapWidth val="150"/>
        <c:overlap val="100"/>
        <c:axId val="256785624"/>
        <c:axId val="256790328"/>
      </c:barChart>
      <c:catAx>
        <c:axId val="256785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56790328"/>
        <c:crosses val="autoZero"/>
        <c:auto val="1"/>
        <c:lblAlgn val="ctr"/>
        <c:lblOffset val="100"/>
        <c:noMultiLvlLbl val="0"/>
      </c:catAx>
      <c:valAx>
        <c:axId val="2567903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56785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Recettes de fonctionnement 2023</a:t>
            </a:r>
          </a:p>
        </c:rich>
      </c:tx>
      <c:layout>
        <c:manualLayout>
          <c:xMode val="edge"/>
          <c:yMode val="edge"/>
          <c:x val="0.62379120872778504"/>
          <c:y val="1.960784313725490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464-48CB-9B2D-DCA9063556AB}"/>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464-48CB-9B2D-DCA9063556AB}"/>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464-48CB-9B2D-DCA9063556AB}"/>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464-48CB-9B2D-DCA9063556AB}"/>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464-48CB-9B2D-DCA9063556AB}"/>
              </c:ext>
            </c:extLst>
          </c:dPt>
          <c:dPt>
            <c:idx val="5"/>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464-48CB-9B2D-DCA9063556AB}"/>
              </c:ext>
            </c:extLst>
          </c:dPt>
          <c:dPt>
            <c:idx val="6"/>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7464-48CB-9B2D-DCA9063556AB}"/>
              </c:ext>
            </c:extLst>
          </c:dPt>
          <c:dLbls>
            <c:dLbl>
              <c:idx val="0"/>
              <c:layout>
                <c:manualLayout>
                  <c:x val="-9.2045713447198238E-3"/>
                  <c:y val="3.3205868670737157E-3"/>
                </c:manualLayout>
              </c:layout>
              <c:tx>
                <c:rich>
                  <a:bodyPr/>
                  <a:lstStyle/>
                  <a:p>
                    <a:fld id="{9D647AAF-5A09-45BA-B965-7347297E9DF6}" type="VALUE">
                      <a:rPr lang="en-US"/>
                      <a:pPr/>
                      <a:t>[VALEUR]</a:t>
                    </a:fld>
                    <a:endParaRPr lang="fr-F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64-48CB-9B2D-DCA9063556AB}"/>
                </c:ext>
              </c:extLst>
            </c:dLbl>
            <c:dLbl>
              <c:idx val="1"/>
              <c:layout>
                <c:manualLayout>
                  <c:x val="0.11411129092648617"/>
                  <c:y val="9.0586915870431328E-2"/>
                </c:manualLayout>
              </c:layout>
              <c:tx>
                <c:rich>
                  <a:bodyPr/>
                  <a:lstStyle/>
                  <a:p>
                    <a:fld id="{73402B73-2D6A-4A4D-9EF6-CF067DA3594F}" type="VALUE">
                      <a:rPr lang="en-US"/>
                      <a:pPr/>
                      <a:t>[VALEUR]</a:t>
                    </a:fld>
                    <a:endParaRPr lang="fr-F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64-48CB-9B2D-DCA9063556AB}"/>
                </c:ext>
              </c:extLst>
            </c:dLbl>
            <c:dLbl>
              <c:idx val="2"/>
              <c:layout>
                <c:manualLayout>
                  <c:x val="0.16274128472369714"/>
                  <c:y val="-0.14708875756671574"/>
                </c:manualLayout>
              </c:layout>
              <c:tx>
                <c:rich>
                  <a:bodyPr/>
                  <a:lstStyle/>
                  <a:p>
                    <a:fld id="{66AD16EE-DB7E-43C1-97A9-3D6574E0B4F6}" type="VALUE">
                      <a:rPr lang="en-US"/>
                      <a:pPr/>
                      <a:t>[VALEUR]</a:t>
                    </a:fld>
                    <a:endParaRPr lang="fr-F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464-48CB-9B2D-DCA9063556AB}"/>
                </c:ext>
              </c:extLst>
            </c:dLbl>
            <c:dLbl>
              <c:idx val="3"/>
              <c:layout>
                <c:manualLayout>
                  <c:x val="-3.2096900195658154E-2"/>
                  <c:y val="5.8072441225559213E-2"/>
                </c:manualLayout>
              </c:layout>
              <c:tx>
                <c:rich>
                  <a:bodyPr/>
                  <a:lstStyle/>
                  <a:p>
                    <a:fld id="{3F03E298-0D9C-4E1B-8AAB-80CFFBFB6FB8}" type="VALUE">
                      <a:rPr lang="en-US"/>
                      <a:pPr/>
                      <a:t>[VALEUR]</a:t>
                    </a:fld>
                    <a:endParaRPr lang="fr-F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464-48CB-9B2D-DCA9063556AB}"/>
                </c:ext>
              </c:extLst>
            </c:dLbl>
            <c:dLbl>
              <c:idx val="4"/>
              <c:layout>
                <c:manualLayout>
                  <c:x val="-0.11152540392467429"/>
                  <c:y val="4.321714141976201E-2"/>
                </c:manualLayout>
              </c:layout>
              <c:tx>
                <c:rich>
                  <a:bodyPr/>
                  <a:lstStyle/>
                  <a:p>
                    <a:fld id="{EA082FED-0B61-4637-AE24-BE093E85CFD2}" type="VALUE">
                      <a:rPr lang="en-US"/>
                      <a:pPr/>
                      <a:t>[VALEUR]</a:t>
                    </a:fld>
                    <a:r>
                      <a:rPr lang="en-US" baseline="0"/>
                      <a:t>; </a:t>
                    </a: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464-48CB-9B2D-DCA9063556AB}"/>
                </c:ext>
              </c:extLst>
            </c:dLbl>
            <c:dLbl>
              <c:idx val="5"/>
              <c:layout>
                <c:manualLayout>
                  <c:x val="-0.14568616886615471"/>
                  <c:y val="-9.0311073168128989E-3"/>
                </c:manualLayout>
              </c:layout>
              <c:tx>
                <c:rich>
                  <a:bodyPr/>
                  <a:lstStyle/>
                  <a:p>
                    <a:fld id="{5BE2EE80-05B6-458A-B0B7-4DAD56291B33}" type="VALUE">
                      <a:rPr lang="en-US"/>
                      <a:pPr/>
                      <a:t>[VALEUR]</a:t>
                    </a:fld>
                    <a:endParaRPr lang="fr-F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464-48CB-9B2D-DCA9063556AB}"/>
                </c:ext>
              </c:extLst>
            </c:dLbl>
            <c:dLbl>
              <c:idx val="6"/>
              <c:layout>
                <c:manualLayout>
                  <c:x val="0.12879923931691545"/>
                  <c:y val="1.9602401214061659E-2"/>
                </c:manualLayout>
              </c:layout>
              <c:tx>
                <c:rich>
                  <a:bodyPr/>
                  <a:lstStyle/>
                  <a:p>
                    <a:fld id="{0614CA3E-939F-4702-9A40-57A912BFBCD6}" type="VALUE">
                      <a:rPr lang="en-US"/>
                      <a:pPr/>
                      <a:t>[VALEUR]</a:t>
                    </a:fld>
                    <a:endParaRPr lang="fr-F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464-48CB-9B2D-DCA9063556AB}"/>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Feuil1!$A$17:$A$23</c:f>
              <c:strCache>
                <c:ptCount val="7"/>
                <c:pt idx="0">
                  <c:v>013 Atténuation de charges</c:v>
                </c:pt>
                <c:pt idx="1">
                  <c:v>70 Produits des services</c:v>
                </c:pt>
                <c:pt idx="2">
                  <c:v>73 Impôts et taxes</c:v>
                </c:pt>
                <c:pt idx="3">
                  <c:v>74 Dotations et participations</c:v>
                </c:pt>
                <c:pt idx="4">
                  <c:v>75 Autres produits de gestion courante</c:v>
                </c:pt>
                <c:pt idx="5">
                  <c:v>76 Produits financiers</c:v>
                </c:pt>
                <c:pt idx="6">
                  <c:v>77 Produits exceptionnels</c:v>
                </c:pt>
              </c:strCache>
            </c:strRef>
          </c:cat>
          <c:val>
            <c:numRef>
              <c:f>Feuil1!$D$17:$D$23</c:f>
              <c:numCache>
                <c:formatCode>0.00%</c:formatCode>
                <c:ptCount val="7"/>
                <c:pt idx="0">
                  <c:v>6.0914051736519195E-3</c:v>
                </c:pt>
                <c:pt idx="1">
                  <c:v>8.6673140696468323E-2</c:v>
                </c:pt>
                <c:pt idx="2">
                  <c:v>0.70566887920478527</c:v>
                </c:pt>
                <c:pt idx="3">
                  <c:v>0.17369760516405597</c:v>
                </c:pt>
                <c:pt idx="4">
                  <c:v>2.1442537302835751E-2</c:v>
                </c:pt>
                <c:pt idx="5">
                  <c:v>5.0301558177487963E-3</c:v>
                </c:pt>
                <c:pt idx="6">
                  <c:v>1.396276640453979E-3</c:v>
                </c:pt>
              </c:numCache>
            </c:numRef>
          </c:val>
          <c:extLst>
            <c:ext xmlns:c16="http://schemas.microsoft.com/office/drawing/2014/chart" uri="{C3380CC4-5D6E-409C-BE32-E72D297353CC}">
              <c16:uniqueId val="{0000000E-7464-48CB-9B2D-DCA9063556A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3200">
                <a:latin typeface="Arial" panose="020B0604020202020204" pitchFamily="34" charset="0"/>
                <a:cs typeface="Arial" panose="020B0604020202020204" pitchFamily="34" charset="0"/>
              </a:rPr>
              <a:t>Dépenses de fonctionnement 2023</a:t>
            </a:r>
          </a:p>
        </c:rich>
      </c:tx>
      <c:layout>
        <c:manualLayout>
          <c:xMode val="edge"/>
          <c:yMode val="edge"/>
          <c:x val="0.20900572078972945"/>
          <c:y val="0"/>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fr-FR"/>
        </a:p>
      </c:txPr>
    </c:title>
    <c:autoTitleDeleted val="0"/>
    <c:plotArea>
      <c:layout/>
      <c:pieChart>
        <c:varyColors val="1"/>
        <c:ser>
          <c:idx val="0"/>
          <c:order val="0"/>
          <c:tx>
            <c:v>dépenses</c:v>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EED-4387-B88C-58D2F8222C1E}"/>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EED-4387-B88C-58D2F8222C1E}"/>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EED-4387-B88C-58D2F8222C1E}"/>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EED-4387-B88C-58D2F8222C1E}"/>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EED-4387-B88C-58D2F8222C1E}"/>
              </c:ext>
            </c:extLst>
          </c:dPt>
          <c:dPt>
            <c:idx val="5"/>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5EED-4387-B88C-58D2F8222C1E}"/>
              </c:ext>
            </c:extLst>
          </c:dPt>
          <c:dPt>
            <c:idx val="6"/>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5EED-4387-B88C-58D2F8222C1E}"/>
              </c:ext>
            </c:extLst>
          </c:dPt>
          <c:dPt>
            <c:idx val="7"/>
            <c:bubble3D val="0"/>
            <c:spPr>
              <a:solidFill>
                <a:schemeClr val="accent3">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5EED-4387-B88C-58D2F8222C1E}"/>
              </c:ext>
            </c:extLst>
          </c:dPt>
          <c:dLbls>
            <c:dLbl>
              <c:idx val="1"/>
              <c:tx>
                <c:rich>
                  <a:bodyPr/>
                  <a:lstStyle/>
                  <a:p>
                    <a:fld id="{D2711BA3-6EF5-47F7-A389-655C6EBFD50D}" type="VALUE">
                      <a:rPr lang="en-US"/>
                      <a:pPr/>
                      <a:t>[VALEUR]</a:t>
                    </a:fld>
                    <a:endParaRPr lang="fr-FR"/>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ED-4387-B88C-58D2F8222C1E}"/>
                </c:ext>
              </c:extLst>
            </c:dLbl>
            <c:dLbl>
              <c:idx val="2"/>
              <c:layout>
                <c:manualLayout>
                  <c:x val="3.7520656031391412E-3"/>
                  <c:y val="4.0067928185839926E-3"/>
                </c:manualLayout>
              </c:layout>
              <c:tx>
                <c:rich>
                  <a:bodyPr/>
                  <a:lstStyle/>
                  <a:p>
                    <a:fld id="{8A4E86BE-463A-42AD-95B0-57B54BAC9624}" type="VALUE">
                      <a:rPr lang="en-US"/>
                      <a:pPr/>
                      <a:t>[VALEUR]</a:t>
                    </a:fld>
                    <a:endParaRPr lang="fr-F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ED-4387-B88C-58D2F8222C1E}"/>
                </c:ext>
              </c:extLst>
            </c:dLbl>
            <c:dLbl>
              <c:idx val="3"/>
              <c:layout>
                <c:manualLayout>
                  <c:x val="5.1345598412036704E-3"/>
                  <c:y val="-5.9488813902192213E-4"/>
                </c:manualLayout>
              </c:layout>
              <c:tx>
                <c:rich>
                  <a:bodyPr/>
                  <a:lstStyle/>
                  <a:p>
                    <a:fld id="{2D8EEE63-5A44-4E1F-94D9-EE82A93EB6D4}" type="VALUE">
                      <a:rPr lang="en-US"/>
                      <a:pPr/>
                      <a:t>[VALEUR]</a:t>
                    </a:fld>
                    <a:endParaRPr lang="fr-F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EED-4387-B88C-58D2F8222C1E}"/>
                </c:ext>
              </c:extLst>
            </c:dLbl>
            <c:dLbl>
              <c:idx val="4"/>
              <c:layout>
                <c:manualLayout>
                  <c:x val="4.8937303014627166E-3"/>
                  <c:y val="5.795499510660153E-3"/>
                </c:manualLayout>
              </c:layout>
              <c:tx>
                <c:rich>
                  <a:bodyPr/>
                  <a:lstStyle/>
                  <a:p>
                    <a:fld id="{69793A64-7264-424E-A37A-2DD6117F32C3}" type="VALUE">
                      <a:rPr lang="en-US"/>
                      <a:pPr/>
                      <a:t>[VALEUR]</a:t>
                    </a:fld>
                    <a:endParaRPr lang="fr-F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EED-4387-B88C-58D2F8222C1E}"/>
                </c:ext>
              </c:extLst>
            </c:dLbl>
            <c:dLbl>
              <c:idx val="5"/>
              <c:layout>
                <c:manualLayout>
                  <c:x val="2.0340145111754316E-3"/>
                  <c:y val="1.5735678331923752E-2"/>
                </c:manualLayout>
              </c:layout>
              <c:tx>
                <c:rich>
                  <a:bodyPr/>
                  <a:lstStyle/>
                  <a:p>
                    <a:fld id="{E3FDF29C-1533-462F-8764-34D419829214}" type="VALUE">
                      <a:rPr lang="en-US"/>
                      <a:pPr/>
                      <a:t>[VALEUR]</a:t>
                    </a:fld>
                    <a:endParaRPr lang="fr-F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EED-4387-B88C-58D2F8222C1E}"/>
                </c:ext>
              </c:extLst>
            </c:dLbl>
            <c:dLbl>
              <c:idx val="6"/>
              <c:delete val="1"/>
              <c:extLst>
                <c:ext xmlns:c15="http://schemas.microsoft.com/office/drawing/2012/chart" uri="{CE6537A1-D6FC-4f65-9D91-7224C49458BB}"/>
                <c:ext xmlns:c16="http://schemas.microsoft.com/office/drawing/2014/chart" uri="{C3380CC4-5D6E-409C-BE32-E72D297353CC}">
                  <c16:uniqueId val="{0000000D-5EED-4387-B88C-58D2F8222C1E}"/>
                </c:ext>
              </c:extLst>
            </c:dLbl>
            <c:dLbl>
              <c:idx val="7"/>
              <c:layout>
                <c:manualLayout>
                  <c:x val="4.5101463907273341E-2"/>
                  <c:y val="1.5872666540607573E-2"/>
                </c:manualLayout>
              </c:layout>
              <c:tx>
                <c:rich>
                  <a:bodyPr/>
                  <a:lstStyle/>
                  <a:p>
                    <a:fld id="{6D5AA855-F7C7-44FA-959D-9840CCFABA44}" type="VALUE">
                      <a:rPr lang="en-US"/>
                      <a:pPr/>
                      <a:t>[VALEUR]</a:t>
                    </a:fld>
                    <a:endParaRPr lang="fr-F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EED-4387-B88C-58D2F8222C1E}"/>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Feuil1!$A$26:$A$33</c:f>
              <c:strCache>
                <c:ptCount val="8"/>
                <c:pt idx="0">
                  <c:v>011 charges à caractère général</c:v>
                </c:pt>
                <c:pt idx="1">
                  <c:v>012 Charges de personnel, frais assimilés</c:v>
                </c:pt>
                <c:pt idx="2">
                  <c:v>014 Atténuations de produits</c:v>
                </c:pt>
                <c:pt idx="3">
                  <c:v>65 Autres charges de gestion courante</c:v>
                </c:pt>
                <c:pt idx="4">
                  <c:v>66 Charges financières</c:v>
                </c:pt>
                <c:pt idx="5">
                  <c:v>67 Charges exceptionnelles</c:v>
                </c:pt>
                <c:pt idx="6">
                  <c:v>68 Dotations provisions semi-budgétaires</c:v>
                </c:pt>
                <c:pt idx="7">
                  <c:v>opération d'ordre</c:v>
                </c:pt>
              </c:strCache>
            </c:strRef>
          </c:cat>
          <c:val>
            <c:numRef>
              <c:f>Feuil1!$D$26:$D$33</c:f>
              <c:numCache>
                <c:formatCode>0.00%</c:formatCode>
                <c:ptCount val="8"/>
                <c:pt idx="0">
                  <c:v>0.29860194735894668</c:v>
                </c:pt>
                <c:pt idx="1">
                  <c:v>0.52429994031609573</c:v>
                </c:pt>
                <c:pt idx="2">
                  <c:v>8.3064616004344359E-3</c:v>
                </c:pt>
                <c:pt idx="3">
                  <c:v>6.3033069645369075E-2</c:v>
                </c:pt>
                <c:pt idx="4">
                  <c:v>2.1240808949682343E-2</c:v>
                </c:pt>
                <c:pt idx="5">
                  <c:v>5.112666669646445E-2</c:v>
                </c:pt>
                <c:pt idx="6">
                  <c:v>1.5109849196980735E-3</c:v>
                </c:pt>
                <c:pt idx="7">
                  <c:v>3.1880120513309268E-2</c:v>
                </c:pt>
              </c:numCache>
            </c:numRef>
          </c:val>
          <c:extLst>
            <c:ext xmlns:c16="http://schemas.microsoft.com/office/drawing/2014/chart" uri="{C3380CC4-5D6E-409C-BE32-E72D297353CC}">
              <c16:uniqueId val="{00000010-5EED-4387-B88C-58D2F8222C1E}"/>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5EED-4387-B88C-58D2F8222C1E}"/>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5EED-4387-B88C-58D2F8222C1E}"/>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6-5EED-4387-B88C-58D2F8222C1E}"/>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5EED-4387-B88C-58D2F8222C1E}"/>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5EED-4387-B88C-58D2F8222C1E}"/>
                    </c:ext>
                  </c:extLst>
                </c:dPt>
                <c:dPt>
                  <c:idx val="5"/>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5EED-4387-B88C-58D2F8222C1E}"/>
                    </c:ext>
                  </c:extLst>
                </c:dPt>
                <c:dPt>
                  <c:idx val="6"/>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5EED-4387-B88C-58D2F8222C1E}"/>
                    </c:ext>
                  </c:extLst>
                </c:dPt>
                <c:dPt>
                  <c:idx val="7"/>
                  <c:bubble3D val="0"/>
                  <c:spPr>
                    <a:solidFill>
                      <a:schemeClr val="accent3">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5EED-4387-B88C-58D2F8222C1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Feuil1!$A$26:$A$33</c15:sqref>
                        </c15:formulaRef>
                      </c:ext>
                    </c:extLst>
                    <c:strCache>
                      <c:ptCount val="8"/>
                      <c:pt idx="0">
                        <c:v>011 charges à caractère général</c:v>
                      </c:pt>
                      <c:pt idx="1">
                        <c:v>012 Charges de personnel, frais assimilés</c:v>
                      </c:pt>
                      <c:pt idx="2">
                        <c:v>014 Atténuations de produits</c:v>
                      </c:pt>
                      <c:pt idx="3">
                        <c:v>65 Autres charges de gestion courante</c:v>
                      </c:pt>
                      <c:pt idx="4">
                        <c:v>66 Charges financières</c:v>
                      </c:pt>
                      <c:pt idx="5">
                        <c:v>67 Charges exceptionnelles</c:v>
                      </c:pt>
                      <c:pt idx="6">
                        <c:v>68 Dotations provisions semi-budgétaires</c:v>
                      </c:pt>
                      <c:pt idx="7">
                        <c:v>opération d'ordre</c:v>
                      </c:pt>
                    </c:strCache>
                  </c:strRef>
                </c:cat>
                <c:val>
                  <c:numRef>
                    <c:extLst>
                      <c:ext uri="{02D57815-91ED-43cb-92C2-25804820EDAC}">
                        <c15:formulaRef>
                          <c15:sqref>Feuil1!$C$26:$C$33</c15:sqref>
                        </c15:formulaRef>
                      </c:ext>
                    </c:extLst>
                    <c:numCache>
                      <c:formatCode>General</c:formatCode>
                      <c:ptCount val="8"/>
                      <c:pt idx="0" formatCode="#,##0">
                        <c:v>7549112</c:v>
                      </c:pt>
                      <c:pt idx="1">
                        <c:v>13255101</c:v>
                      </c:pt>
                      <c:pt idx="2">
                        <c:v>210000</c:v>
                      </c:pt>
                      <c:pt idx="3">
                        <c:v>1593572</c:v>
                      </c:pt>
                      <c:pt idx="4">
                        <c:v>537000</c:v>
                      </c:pt>
                      <c:pt idx="5">
                        <c:v>1292560</c:v>
                      </c:pt>
                      <c:pt idx="6">
                        <c:v>38200</c:v>
                      </c:pt>
                      <c:pt idx="7">
                        <c:v>805978</c:v>
                      </c:pt>
                    </c:numCache>
                  </c:numRef>
                </c:val>
                <c:extLst>
                  <c:ext xmlns:c16="http://schemas.microsoft.com/office/drawing/2014/chart" uri="{C3380CC4-5D6E-409C-BE32-E72D297353CC}">
                    <c16:uniqueId val="{00000021-5EED-4387-B88C-58D2F8222C1E}"/>
                  </c:ext>
                </c:extLst>
              </c15:ser>
            </c15:filteredPieSeries>
            <c15:filteredPieSeries>
              <c15:ser>
                <c:idx val="2"/>
                <c:order val="2"/>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3-5EED-4387-B88C-58D2F8222C1E}"/>
                    </c:ext>
                  </c:extLst>
                </c:dPt>
                <c:dPt>
                  <c:idx val="1"/>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5-5EED-4387-B88C-58D2F8222C1E}"/>
                    </c:ext>
                  </c:extLst>
                </c:dPt>
                <c:dPt>
                  <c:idx val="2"/>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7-5EED-4387-B88C-58D2F8222C1E}"/>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9-5EED-4387-B88C-58D2F8222C1E}"/>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B-5EED-4387-B88C-58D2F8222C1E}"/>
                    </c:ext>
                  </c:extLst>
                </c:dPt>
                <c:dPt>
                  <c:idx val="5"/>
                  <c:bubble3D val="0"/>
                  <c:spPr>
                    <a:solidFill>
                      <a:schemeClr val="accent5">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D-5EED-4387-B88C-58D2F8222C1E}"/>
                    </c:ext>
                  </c:extLst>
                </c:dPt>
                <c:dPt>
                  <c:idx val="6"/>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F-5EED-4387-B88C-58D2F8222C1E}"/>
                    </c:ext>
                  </c:extLst>
                </c:dPt>
                <c:dPt>
                  <c:idx val="7"/>
                  <c:bubble3D val="0"/>
                  <c:spPr>
                    <a:solidFill>
                      <a:schemeClr val="accent3">
                        <a:lumMod val="80000"/>
                        <a:lumOff val="2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1-5EED-4387-B88C-58D2F8222C1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Feuil1!$A$26:$A$33</c15:sqref>
                        </c15:formulaRef>
                      </c:ext>
                    </c:extLst>
                    <c:strCache>
                      <c:ptCount val="8"/>
                      <c:pt idx="0">
                        <c:v>011 charges à caractère général</c:v>
                      </c:pt>
                      <c:pt idx="1">
                        <c:v>012 Charges de personnel, frais assimilés</c:v>
                      </c:pt>
                      <c:pt idx="2">
                        <c:v>014 Atténuations de produits</c:v>
                      </c:pt>
                      <c:pt idx="3">
                        <c:v>65 Autres charges de gestion courante</c:v>
                      </c:pt>
                      <c:pt idx="4">
                        <c:v>66 Charges financières</c:v>
                      </c:pt>
                      <c:pt idx="5">
                        <c:v>67 Charges exceptionnelles</c:v>
                      </c:pt>
                      <c:pt idx="6">
                        <c:v>68 Dotations provisions semi-budgétaires</c:v>
                      </c:pt>
                      <c:pt idx="7">
                        <c:v>opération d'ordre</c:v>
                      </c:pt>
                    </c:strCache>
                  </c:strRef>
                </c:cat>
                <c:val>
                  <c:numRef>
                    <c:extLst xmlns:c15="http://schemas.microsoft.com/office/drawing/2012/chart">
                      <c:ext xmlns:c15="http://schemas.microsoft.com/office/drawing/2012/chart" uri="{02D57815-91ED-43cb-92C2-25804820EDAC}">
                        <c15:formulaRef>
                          <c15:sqref>Feuil1!$D$26:$D$33</c15:sqref>
                        </c15:formulaRef>
                      </c:ext>
                    </c:extLst>
                    <c:numCache>
                      <c:formatCode>0.00%</c:formatCode>
                      <c:ptCount val="8"/>
                      <c:pt idx="0">
                        <c:v>0.29860194735894668</c:v>
                      </c:pt>
                      <c:pt idx="1">
                        <c:v>0.52429994031609573</c:v>
                      </c:pt>
                      <c:pt idx="2">
                        <c:v>8.3064616004344359E-3</c:v>
                      </c:pt>
                      <c:pt idx="3">
                        <c:v>6.3033069645369075E-2</c:v>
                      </c:pt>
                      <c:pt idx="4">
                        <c:v>2.1240808949682343E-2</c:v>
                      </c:pt>
                      <c:pt idx="5">
                        <c:v>5.112666669646445E-2</c:v>
                      </c:pt>
                      <c:pt idx="6">
                        <c:v>1.5109849196980735E-3</c:v>
                      </c:pt>
                      <c:pt idx="7">
                        <c:v>3.1880120513309268E-2</c:v>
                      </c:pt>
                    </c:numCache>
                  </c:numRef>
                </c:val>
                <c:extLst xmlns:c15="http://schemas.microsoft.com/office/drawing/2012/chart">
                  <c:ext xmlns:c16="http://schemas.microsoft.com/office/drawing/2014/chart" uri="{C3380CC4-5D6E-409C-BE32-E72D297353CC}">
                    <c16:uniqueId val="{00000032-5EED-4387-B88C-58D2F8222C1E}"/>
                  </c:ext>
                </c:extLst>
              </c15:ser>
            </c15:filteredPieSeries>
          </c:ext>
        </c:extLst>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8509492476909623E-2"/>
          <c:y val="0.17192968720756699"/>
          <c:w val="0.8876581768061117"/>
          <c:h val="0.77256240576310942"/>
        </c:manualLayout>
      </c:layout>
      <c:areaChart>
        <c:grouping val="standard"/>
        <c:varyColors val="0"/>
        <c:ser>
          <c:idx val="0"/>
          <c:order val="0"/>
          <c:tx>
            <c:strRef>
              <c:f>'Feuil3 (2)'!$B$7</c:f>
              <c:strCache>
                <c:ptCount val="1"/>
                <c:pt idx="0">
                  <c:v>16808</c:v>
                </c:pt>
              </c:strCache>
            </c:strRef>
          </c:tx>
          <c:spPr>
            <a:solidFill>
              <a:schemeClr val="accent5">
                <a:lumMod val="60000"/>
                <a:lumOff val="40000"/>
              </a:schemeClr>
            </a:solidFill>
          </c:spPr>
          <c:cat>
            <c:numRef>
              <c:f>'Feuil3 (2)'!$A$9:$A$29</c:f>
              <c:numCache>
                <c:formatCode>0</c:formatCode>
                <c:ptCount val="2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numCache>
            </c:numRef>
          </c:cat>
          <c:val>
            <c:numRef>
              <c:f>'Feuil3 (2)'!$B$9:$B$29</c:f>
              <c:numCache>
                <c:formatCode>0</c:formatCode>
                <c:ptCount val="21"/>
                <c:pt idx="0">
                  <c:v>15617.74243</c:v>
                </c:pt>
                <c:pt idx="1">
                  <c:v>14077.89566</c:v>
                </c:pt>
                <c:pt idx="2">
                  <c:v>12466.71142</c:v>
                </c:pt>
                <c:pt idx="3">
                  <c:v>11066.044599999999</c:v>
                </c:pt>
                <c:pt idx="4">
                  <c:v>9741.6388700000007</c:v>
                </c:pt>
                <c:pt idx="5">
                  <c:v>8575.9381799999992</c:v>
                </c:pt>
                <c:pt idx="6">
                  <c:v>7543.7593200000001</c:v>
                </c:pt>
                <c:pt idx="7">
                  <c:v>6490.7100999999993</c:v>
                </c:pt>
                <c:pt idx="8">
                  <c:v>5660.7091300000002</c:v>
                </c:pt>
                <c:pt idx="9">
                  <c:v>4817.8775800000003</c:v>
                </c:pt>
                <c:pt idx="10">
                  <c:v>3983.9699300000002</c:v>
                </c:pt>
                <c:pt idx="11">
                  <c:v>3136.73596</c:v>
                </c:pt>
                <c:pt idx="12">
                  <c:v>2275.9206600000002</c:v>
                </c:pt>
                <c:pt idx="13">
                  <c:v>1401.2641600000002</c:v>
                </c:pt>
                <c:pt idx="14">
                  <c:v>512.5</c:v>
                </c:pt>
                <c:pt idx="15">
                  <c:v>375</c:v>
                </c:pt>
                <c:pt idx="16">
                  <c:v>300</c:v>
                </c:pt>
                <c:pt idx="17">
                  <c:v>225</c:v>
                </c:pt>
                <c:pt idx="18">
                  <c:v>150</c:v>
                </c:pt>
                <c:pt idx="19">
                  <c:v>75</c:v>
                </c:pt>
                <c:pt idx="20">
                  <c:v>0</c:v>
                </c:pt>
              </c:numCache>
            </c:numRef>
          </c:val>
          <c:extLst>
            <c:ext xmlns:c16="http://schemas.microsoft.com/office/drawing/2014/chart" uri="{C3380CC4-5D6E-409C-BE32-E72D297353CC}">
              <c16:uniqueId val="{00000000-5699-48A1-8521-0C90B6324025}"/>
            </c:ext>
          </c:extLst>
        </c:ser>
        <c:ser>
          <c:idx val="1"/>
          <c:order val="1"/>
          <c:spPr>
            <a:solidFill>
              <a:srgbClr val="002060"/>
            </a:solidFill>
          </c:spPr>
          <c:cat>
            <c:numRef>
              <c:f>'Feuil3 (2)'!$A$9:$A$29</c:f>
              <c:numCache>
                <c:formatCode>0</c:formatCode>
                <c:ptCount val="2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numCache>
            </c:numRef>
          </c:cat>
          <c:val>
            <c:numRef>
              <c:f>'Feuil3 (2)'!$C$9:$C$23</c:f>
              <c:numCache>
                <c:formatCode>0</c:formatCode>
                <c:ptCount val="15"/>
                <c:pt idx="0">
                  <c:v>14217.74243</c:v>
                </c:pt>
                <c:pt idx="1">
                  <c:v>12677.89566</c:v>
                </c:pt>
                <c:pt idx="2">
                  <c:v>11066.71142</c:v>
                </c:pt>
                <c:pt idx="3">
                  <c:v>9666.0445999999993</c:v>
                </c:pt>
                <c:pt idx="4">
                  <c:v>8341.6388700000007</c:v>
                </c:pt>
                <c:pt idx="5">
                  <c:v>7175.9381799999992</c:v>
                </c:pt>
                <c:pt idx="6">
                  <c:v>6143.7593200000001</c:v>
                </c:pt>
                <c:pt idx="7">
                  <c:v>5090.7100999999993</c:v>
                </c:pt>
                <c:pt idx="8">
                  <c:v>4260.7091300000002</c:v>
                </c:pt>
                <c:pt idx="9">
                  <c:v>3417.8775800000003</c:v>
                </c:pt>
                <c:pt idx="10">
                  <c:v>2583.9699300000002</c:v>
                </c:pt>
                <c:pt idx="11">
                  <c:v>1736.73596</c:v>
                </c:pt>
                <c:pt idx="12">
                  <c:v>875.92066000000023</c:v>
                </c:pt>
                <c:pt idx="13">
                  <c:v>1.2641600000001745</c:v>
                </c:pt>
                <c:pt idx="14">
                  <c:v>0</c:v>
                </c:pt>
              </c:numCache>
            </c:numRef>
          </c:val>
          <c:extLst>
            <c:ext xmlns:c16="http://schemas.microsoft.com/office/drawing/2014/chart" uri="{C3380CC4-5D6E-409C-BE32-E72D297353CC}">
              <c16:uniqueId val="{00000001-5699-48A1-8521-0C90B6324025}"/>
            </c:ext>
          </c:extLst>
        </c:ser>
        <c:dLbls>
          <c:showLegendKey val="0"/>
          <c:showVal val="0"/>
          <c:showCatName val="0"/>
          <c:showSerName val="0"/>
          <c:showPercent val="0"/>
          <c:showBubbleSize val="0"/>
        </c:dLbls>
        <c:axId val="256789544"/>
        <c:axId val="256789936"/>
      </c:areaChart>
      <c:catAx>
        <c:axId val="256789544"/>
        <c:scaling>
          <c:orientation val="minMax"/>
        </c:scaling>
        <c:delete val="0"/>
        <c:axPos val="b"/>
        <c:numFmt formatCode="0" sourceLinked="1"/>
        <c:majorTickMark val="out"/>
        <c:minorTickMark val="none"/>
        <c:tickLblPos val="nextTo"/>
        <c:crossAx val="256789936"/>
        <c:crosses val="autoZero"/>
        <c:auto val="1"/>
        <c:lblAlgn val="ctr"/>
        <c:lblOffset val="100"/>
        <c:noMultiLvlLbl val="0"/>
      </c:catAx>
      <c:valAx>
        <c:axId val="256789936"/>
        <c:scaling>
          <c:orientation val="minMax"/>
        </c:scaling>
        <c:delete val="0"/>
        <c:axPos val="l"/>
        <c:numFmt formatCode="0" sourceLinked="1"/>
        <c:majorTickMark val="out"/>
        <c:minorTickMark val="none"/>
        <c:tickLblPos val="nextTo"/>
        <c:crossAx val="256789544"/>
        <c:crosses val="autoZero"/>
        <c:crossBetween val="midCat"/>
      </c:valAx>
    </c:plotArea>
    <c:plotVisOnly val="1"/>
    <c:dispBlanksAs val="zero"/>
    <c:showDLblsOverMax val="0"/>
  </c:chart>
  <c:txPr>
    <a:bodyPr/>
    <a:lstStyle/>
    <a:p>
      <a:pPr>
        <a:defRPr sz="2400">
          <a:latin typeface="Arial" panose="020B0604020202020204" pitchFamily="34" charset="0"/>
          <a:cs typeface="Arial" panose="020B0604020202020204" pitchFamily="34" charset="0"/>
        </a:defRPr>
      </a:pPr>
      <a:endParaRPr lang="fr-F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0.27823</cdr:x>
      <cdr:y>0.03789</cdr:y>
    </cdr:from>
    <cdr:to>
      <cdr:x>0.79167</cdr:x>
      <cdr:y>0.13263</cdr:y>
    </cdr:to>
    <cdr:sp macro="" textlink="">
      <cdr:nvSpPr>
        <cdr:cNvPr id="3" name="ZoneTexte 2"/>
        <cdr:cNvSpPr txBox="1"/>
      </cdr:nvSpPr>
      <cdr:spPr>
        <a:xfrm xmlns:a="http://schemas.openxmlformats.org/drawingml/2006/main">
          <a:off x="1577340" y="137160"/>
          <a:ext cx="2910840" cy="3429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fr-FR" sz="2800" b="1" dirty="0">
              <a:solidFill>
                <a:srgbClr val="002060"/>
              </a:solidFill>
              <a:latin typeface="Arial" panose="020B0604020202020204" pitchFamily="34" charset="0"/>
              <a:cs typeface="Arial" panose="020B0604020202020204" pitchFamily="34" charset="0"/>
            </a:rPr>
            <a:t>Prévision de l'extinction de la dette</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3128566" y="3309106"/>
            <a:ext cx="9472930" cy="2035810"/>
          </a:xfrm>
          <a:prstGeom prst="rect">
            <a:avLst/>
          </a:prstGeom>
        </p:spPr>
        <p:txBody>
          <a:bodyPr wrap="square" lIns="0" tIns="0" rIns="0" bIns="0">
            <a:spAutoFit/>
          </a:bodyPr>
          <a:lstStyle>
            <a:lvl1pPr>
              <a:defRPr sz="4100" b="1" i="0">
                <a:solidFill>
                  <a:srgbClr val="275FAB"/>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275FA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275FAB"/>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275FA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99264" y="1065787"/>
            <a:ext cx="2905125" cy="654050"/>
          </a:xfrm>
          <a:prstGeom prst="rect">
            <a:avLst/>
          </a:prstGeom>
        </p:spPr>
        <p:txBody>
          <a:bodyPr wrap="square" lIns="0" tIns="0" rIns="0" bIns="0">
            <a:spAutoFit/>
          </a:bodyPr>
          <a:lstStyle>
            <a:lvl1pPr>
              <a:defRPr sz="4100" b="1" i="0">
                <a:solidFill>
                  <a:srgbClr val="275FAB"/>
                </a:solidFill>
                <a:latin typeface="Arial"/>
                <a:cs typeface="Arial"/>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3/30/2023</a:t>
            </a:fld>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g object 16">
            <a:extLst>
              <a:ext uri="{FF2B5EF4-FFF2-40B4-BE49-F238E27FC236}">
                <a16:creationId xmlns:a16="http://schemas.microsoft.com/office/drawing/2014/main" id="{FA3E65DF-F739-4CDD-FA96-BB1862E8F288}"/>
              </a:ext>
            </a:extLst>
          </p:cNvPr>
          <p:cNvSpPr/>
          <p:nvPr/>
        </p:nvSpPr>
        <p:spPr>
          <a:xfrm>
            <a:off x="376951" y="376951"/>
            <a:ext cx="19350355" cy="10554970"/>
          </a:xfrm>
          <a:custGeom>
            <a:avLst/>
            <a:gdLst/>
            <a:ahLst/>
            <a:cxnLst/>
            <a:rect l="l" t="t" r="r" b="b"/>
            <a:pathLst>
              <a:path w="19350355" h="10554970">
                <a:moveTo>
                  <a:pt x="19350196" y="0"/>
                </a:moveTo>
                <a:lnTo>
                  <a:pt x="0" y="0"/>
                </a:lnTo>
                <a:lnTo>
                  <a:pt x="0" y="10554652"/>
                </a:lnTo>
                <a:lnTo>
                  <a:pt x="19350196" y="10554652"/>
                </a:lnTo>
                <a:lnTo>
                  <a:pt x="19350196" y="0"/>
                </a:lnTo>
                <a:close/>
              </a:path>
            </a:pathLst>
          </a:custGeom>
          <a:solidFill>
            <a:srgbClr val="275FAB"/>
          </a:solidFill>
        </p:spPr>
        <p:txBody>
          <a:bodyPr wrap="square" lIns="0" tIns="0" rIns="0" bIns="0" rtlCol="0"/>
          <a:lstStyle/>
          <a:p>
            <a:endParaRPr dirty="0"/>
          </a:p>
        </p:txBody>
      </p:sp>
      <p:sp>
        <p:nvSpPr>
          <p:cNvPr id="5" name="bg object 17">
            <a:extLst>
              <a:ext uri="{FF2B5EF4-FFF2-40B4-BE49-F238E27FC236}">
                <a16:creationId xmlns:a16="http://schemas.microsoft.com/office/drawing/2014/main" id="{7A321BFB-2095-45DC-D489-AB9B2E3E0BB8}"/>
              </a:ext>
            </a:extLst>
          </p:cNvPr>
          <p:cNvSpPr/>
          <p:nvPr/>
        </p:nvSpPr>
        <p:spPr>
          <a:xfrm>
            <a:off x="345540" y="376951"/>
            <a:ext cx="6506209" cy="10554970"/>
          </a:xfrm>
          <a:custGeom>
            <a:avLst/>
            <a:gdLst/>
            <a:ahLst/>
            <a:cxnLst/>
            <a:rect l="l" t="t" r="r" b="b"/>
            <a:pathLst>
              <a:path w="6506209" h="10554970">
                <a:moveTo>
                  <a:pt x="6505823" y="10554652"/>
                </a:moveTo>
                <a:lnTo>
                  <a:pt x="0" y="10554652"/>
                </a:lnTo>
                <a:lnTo>
                  <a:pt x="0" y="0"/>
                </a:lnTo>
                <a:lnTo>
                  <a:pt x="893815" y="0"/>
                </a:lnTo>
                <a:lnTo>
                  <a:pt x="6505823" y="10554652"/>
                </a:lnTo>
                <a:close/>
              </a:path>
            </a:pathLst>
          </a:custGeom>
          <a:solidFill>
            <a:srgbClr val="406CB0"/>
          </a:solidFill>
        </p:spPr>
        <p:txBody>
          <a:bodyPr wrap="square" lIns="0" tIns="0" rIns="0" bIns="0" rtlCol="0"/>
          <a:lstStyle/>
          <a:p>
            <a:endParaRPr dirty="0"/>
          </a:p>
        </p:txBody>
      </p:sp>
      <p:sp>
        <p:nvSpPr>
          <p:cNvPr id="2" name="object 2"/>
          <p:cNvSpPr txBox="1">
            <a:spLocks noGrp="1"/>
          </p:cNvSpPr>
          <p:nvPr>
            <p:ph type="ctrTitle"/>
          </p:nvPr>
        </p:nvSpPr>
        <p:spPr>
          <a:xfrm>
            <a:off x="3128566" y="3309106"/>
            <a:ext cx="10352484" cy="1027845"/>
          </a:xfrm>
          <a:prstGeom prst="rect">
            <a:avLst/>
          </a:prstGeom>
        </p:spPr>
        <p:txBody>
          <a:bodyPr vert="horz" wrap="square" lIns="0" tIns="12065" rIns="0" bIns="0" rtlCol="0">
            <a:spAutoFit/>
          </a:bodyPr>
          <a:lstStyle/>
          <a:p>
            <a:pPr marL="12700" marR="5080">
              <a:lnSpc>
                <a:spcPct val="100000"/>
              </a:lnSpc>
              <a:spcBef>
                <a:spcPts val="95"/>
              </a:spcBef>
              <a:tabLst>
                <a:tab pos="2665095" algn="l"/>
                <a:tab pos="4572635" algn="l"/>
                <a:tab pos="7225665" algn="l"/>
              </a:tabLst>
            </a:pPr>
            <a:r>
              <a:rPr lang="fr-FR" sz="6600" dirty="0">
                <a:solidFill>
                  <a:srgbClr val="00B7EC"/>
                </a:solidFill>
              </a:rPr>
              <a:t>BUDGET PRIMITIF 2023</a:t>
            </a:r>
            <a:endParaRPr sz="6600" dirty="0">
              <a:solidFill>
                <a:srgbClr val="00B7EC"/>
              </a:solidFill>
            </a:endParaRPr>
          </a:p>
        </p:txBody>
      </p:sp>
      <p:sp>
        <p:nvSpPr>
          <p:cNvPr id="3" name="object 3"/>
          <p:cNvSpPr txBox="1"/>
          <p:nvPr/>
        </p:nvSpPr>
        <p:spPr>
          <a:xfrm>
            <a:off x="3243746" y="5616933"/>
            <a:ext cx="7875104" cy="369332"/>
          </a:xfrm>
          <a:prstGeom prst="rect">
            <a:avLst/>
          </a:prstGeom>
        </p:spPr>
        <p:txBody>
          <a:bodyPr vert="horz" wrap="square" lIns="0" tIns="12065" rIns="0" bIns="0" rtlCol="0">
            <a:spAutoFit/>
          </a:bodyPr>
          <a:lstStyle/>
          <a:p>
            <a:pPr marL="12700" marR="5080">
              <a:lnSpc>
                <a:spcPct val="101000"/>
              </a:lnSpc>
              <a:spcBef>
                <a:spcPts val="95"/>
              </a:spcBef>
            </a:pPr>
            <a:r>
              <a:rPr lang="fr-FR" sz="2450" dirty="0">
                <a:solidFill>
                  <a:srgbClr val="FFFFFF"/>
                </a:solidFill>
                <a:latin typeface="Arial"/>
                <a:cs typeface="Arial"/>
              </a:rPr>
              <a:t>CONSEIL MUNICIPAL DU JEUDI 30 MARS 2023</a:t>
            </a:r>
            <a:endParaRPr sz="2450" dirty="0">
              <a:latin typeface="Arial"/>
              <a:cs typeface="Arial"/>
            </a:endParaRPr>
          </a:p>
        </p:txBody>
      </p:sp>
      <p:sp>
        <p:nvSpPr>
          <p:cNvPr id="19" name="object 19"/>
          <p:cNvSpPr/>
          <p:nvPr/>
        </p:nvSpPr>
        <p:spPr>
          <a:xfrm>
            <a:off x="15637701" y="376951"/>
            <a:ext cx="4090035" cy="7691755"/>
          </a:xfrm>
          <a:custGeom>
            <a:avLst/>
            <a:gdLst/>
            <a:ahLst/>
            <a:cxnLst/>
            <a:rect l="l" t="t" r="r" b="b"/>
            <a:pathLst>
              <a:path w="4090034" h="7691755">
                <a:moveTo>
                  <a:pt x="4089450" y="7691137"/>
                </a:moveTo>
                <a:lnTo>
                  <a:pt x="0" y="0"/>
                </a:lnTo>
                <a:lnTo>
                  <a:pt x="4089446" y="0"/>
                </a:lnTo>
                <a:lnTo>
                  <a:pt x="4089450" y="7691137"/>
                </a:lnTo>
                <a:close/>
              </a:path>
            </a:pathLst>
          </a:custGeom>
          <a:solidFill>
            <a:srgbClr val="5479B5"/>
          </a:solidFill>
        </p:spPr>
        <p:txBody>
          <a:bodyPr wrap="square" lIns="0" tIns="0" rIns="0" bIns="0" rtlCol="0"/>
          <a:lstStyle/>
          <a:p>
            <a:endParaRPr dirty="0"/>
          </a:p>
        </p:txBody>
      </p:sp>
      <p:sp>
        <p:nvSpPr>
          <p:cNvPr id="23" name="object 23"/>
          <p:cNvSpPr/>
          <p:nvPr/>
        </p:nvSpPr>
        <p:spPr>
          <a:xfrm>
            <a:off x="886028" y="1005210"/>
            <a:ext cx="553085" cy="776605"/>
          </a:xfrm>
          <a:custGeom>
            <a:avLst/>
            <a:gdLst/>
            <a:ahLst/>
            <a:cxnLst/>
            <a:rect l="l" t="t" r="r" b="b"/>
            <a:pathLst>
              <a:path w="553085" h="776605">
                <a:moveTo>
                  <a:pt x="194500" y="764133"/>
                </a:moveTo>
                <a:lnTo>
                  <a:pt x="13436" y="414426"/>
                </a:lnTo>
                <a:lnTo>
                  <a:pt x="0" y="388480"/>
                </a:lnTo>
                <a:lnTo>
                  <a:pt x="0" y="499719"/>
                </a:lnTo>
                <a:lnTo>
                  <a:pt x="4864" y="551675"/>
                </a:lnTo>
                <a:lnTo>
                  <a:pt x="18859" y="600405"/>
                </a:lnTo>
                <a:lnTo>
                  <a:pt x="41084" y="644994"/>
                </a:lnTo>
                <a:lnTo>
                  <a:pt x="70650" y="684555"/>
                </a:lnTo>
                <a:lnTo>
                  <a:pt x="106680" y="718197"/>
                </a:lnTo>
                <a:lnTo>
                  <a:pt x="148259" y="745020"/>
                </a:lnTo>
                <a:lnTo>
                  <a:pt x="194500" y="764133"/>
                </a:lnTo>
                <a:close/>
              </a:path>
              <a:path w="553085" h="776605">
                <a:moveTo>
                  <a:pt x="552462" y="0"/>
                </a:moveTo>
                <a:lnTo>
                  <a:pt x="441972" y="0"/>
                </a:lnTo>
                <a:lnTo>
                  <a:pt x="441972" y="110693"/>
                </a:lnTo>
                <a:lnTo>
                  <a:pt x="331482" y="110693"/>
                </a:lnTo>
                <a:lnTo>
                  <a:pt x="331482" y="0"/>
                </a:lnTo>
                <a:lnTo>
                  <a:pt x="220992" y="0"/>
                </a:lnTo>
                <a:lnTo>
                  <a:pt x="220992" y="110693"/>
                </a:lnTo>
                <a:lnTo>
                  <a:pt x="110490" y="110693"/>
                </a:lnTo>
                <a:lnTo>
                  <a:pt x="110490" y="0"/>
                </a:lnTo>
                <a:lnTo>
                  <a:pt x="0" y="0"/>
                </a:lnTo>
                <a:lnTo>
                  <a:pt x="0" y="290004"/>
                </a:lnTo>
                <a:lnTo>
                  <a:pt x="40424" y="290004"/>
                </a:lnTo>
                <a:lnTo>
                  <a:pt x="292036" y="775982"/>
                </a:lnTo>
                <a:lnTo>
                  <a:pt x="317677" y="773328"/>
                </a:lnTo>
                <a:lnTo>
                  <a:pt x="342557" y="768375"/>
                </a:lnTo>
                <a:lnTo>
                  <a:pt x="366585" y="761238"/>
                </a:lnTo>
                <a:lnTo>
                  <a:pt x="389648" y="752043"/>
                </a:lnTo>
                <a:lnTo>
                  <a:pt x="150431" y="290004"/>
                </a:lnTo>
                <a:lnTo>
                  <a:pt x="241833" y="290004"/>
                </a:lnTo>
                <a:lnTo>
                  <a:pt x="458165" y="707847"/>
                </a:lnTo>
                <a:lnTo>
                  <a:pt x="477608" y="689038"/>
                </a:lnTo>
                <a:lnTo>
                  <a:pt x="495134" y="668413"/>
                </a:lnTo>
                <a:lnTo>
                  <a:pt x="510616" y="646125"/>
                </a:lnTo>
                <a:lnTo>
                  <a:pt x="523887" y="622300"/>
                </a:lnTo>
                <a:lnTo>
                  <a:pt x="351840" y="290004"/>
                </a:lnTo>
                <a:lnTo>
                  <a:pt x="443242" y="290004"/>
                </a:lnTo>
                <a:lnTo>
                  <a:pt x="552424" y="500900"/>
                </a:lnTo>
                <a:lnTo>
                  <a:pt x="552462" y="0"/>
                </a:lnTo>
                <a:close/>
              </a:path>
            </a:pathLst>
          </a:custGeom>
          <a:solidFill>
            <a:srgbClr val="FFFFFF"/>
          </a:solidFill>
        </p:spPr>
        <p:txBody>
          <a:bodyPr wrap="square" lIns="0" tIns="0" rIns="0" bIns="0" rtlCol="0"/>
          <a:lstStyle/>
          <a:p>
            <a:endParaRPr dirty="0"/>
          </a:p>
        </p:txBody>
      </p:sp>
      <p:grpSp>
        <p:nvGrpSpPr>
          <p:cNvPr id="30" name="Groupe 29">
            <a:extLst>
              <a:ext uri="{FF2B5EF4-FFF2-40B4-BE49-F238E27FC236}">
                <a16:creationId xmlns:a16="http://schemas.microsoft.com/office/drawing/2014/main" id="{07A0EF78-FEF3-FA1F-5B42-6986EBA004ED}"/>
              </a:ext>
            </a:extLst>
          </p:cNvPr>
          <p:cNvGrpSpPr/>
          <p:nvPr/>
        </p:nvGrpSpPr>
        <p:grpSpPr>
          <a:xfrm>
            <a:off x="17653901" y="8324356"/>
            <a:ext cx="1388745" cy="2315718"/>
            <a:chOff x="17653901" y="8324356"/>
            <a:chExt cx="1388745" cy="2315718"/>
          </a:xfrm>
        </p:grpSpPr>
        <p:sp>
          <p:nvSpPr>
            <p:cNvPr id="31" name="object 4">
              <a:extLst>
                <a:ext uri="{FF2B5EF4-FFF2-40B4-BE49-F238E27FC236}">
                  <a16:creationId xmlns:a16="http://schemas.microsoft.com/office/drawing/2014/main" id="{C1B895B6-781E-D4DC-649D-EB40E4B4BAE0}"/>
                </a:ext>
              </a:extLst>
            </p:cNvPr>
            <p:cNvSpPr/>
            <p:nvPr/>
          </p:nvSpPr>
          <p:spPr>
            <a:xfrm>
              <a:off x="18668193" y="8879408"/>
              <a:ext cx="209550" cy="403860"/>
            </a:xfrm>
            <a:custGeom>
              <a:avLst/>
              <a:gdLst/>
              <a:ahLst/>
              <a:cxnLst/>
              <a:rect l="l" t="t" r="r" b="b"/>
              <a:pathLst>
                <a:path w="209550" h="403859">
                  <a:moveTo>
                    <a:pt x="209459" y="0"/>
                  </a:moveTo>
                  <a:lnTo>
                    <a:pt x="0" y="0"/>
                  </a:lnTo>
                  <a:lnTo>
                    <a:pt x="209396" y="403673"/>
                  </a:lnTo>
                  <a:lnTo>
                    <a:pt x="209459" y="0"/>
                  </a:lnTo>
                  <a:close/>
                </a:path>
              </a:pathLst>
            </a:custGeom>
            <a:solidFill>
              <a:srgbClr val="00B7EC"/>
            </a:solidFill>
          </p:spPr>
          <p:txBody>
            <a:bodyPr wrap="square" lIns="0" tIns="0" rIns="0" bIns="0" rtlCol="0"/>
            <a:lstStyle/>
            <a:p>
              <a:endParaRPr dirty="0"/>
            </a:p>
          </p:txBody>
        </p:sp>
        <p:sp>
          <p:nvSpPr>
            <p:cNvPr id="32" name="object 5">
              <a:extLst>
                <a:ext uri="{FF2B5EF4-FFF2-40B4-BE49-F238E27FC236}">
                  <a16:creationId xmlns:a16="http://schemas.microsoft.com/office/drawing/2014/main" id="{05E480FF-6AA4-CF54-3BAC-8609B6407DF8}"/>
                </a:ext>
              </a:extLst>
            </p:cNvPr>
            <p:cNvSpPr/>
            <p:nvPr/>
          </p:nvSpPr>
          <p:spPr>
            <a:xfrm>
              <a:off x="17818408" y="9067908"/>
              <a:ext cx="373380" cy="719455"/>
            </a:xfrm>
            <a:custGeom>
              <a:avLst/>
              <a:gdLst/>
              <a:ahLst/>
              <a:cxnLst/>
              <a:rect l="l" t="t" r="r" b="b"/>
              <a:pathLst>
                <a:path w="373380" h="719454">
                  <a:moveTo>
                    <a:pt x="0" y="0"/>
                  </a:moveTo>
                  <a:lnTo>
                    <a:pt x="0" y="212883"/>
                  </a:lnTo>
                  <a:lnTo>
                    <a:pt x="2366" y="263282"/>
                  </a:lnTo>
                  <a:lnTo>
                    <a:pt x="9323" y="312345"/>
                  </a:lnTo>
                  <a:lnTo>
                    <a:pt x="20656" y="359857"/>
                  </a:lnTo>
                  <a:lnTo>
                    <a:pt x="36151" y="405604"/>
                  </a:lnTo>
                  <a:lnTo>
                    <a:pt x="55595" y="449373"/>
                  </a:lnTo>
                  <a:lnTo>
                    <a:pt x="78773" y="490951"/>
                  </a:lnTo>
                  <a:lnTo>
                    <a:pt x="105471" y="530122"/>
                  </a:lnTo>
                  <a:lnTo>
                    <a:pt x="135477" y="566674"/>
                  </a:lnTo>
                  <a:lnTo>
                    <a:pt x="168574" y="600392"/>
                  </a:lnTo>
                  <a:lnTo>
                    <a:pt x="204550" y="631062"/>
                  </a:lnTo>
                  <a:lnTo>
                    <a:pt x="243191" y="658472"/>
                  </a:lnTo>
                  <a:lnTo>
                    <a:pt x="284283" y="682406"/>
                  </a:lnTo>
                  <a:lnTo>
                    <a:pt x="327611" y="702651"/>
                  </a:lnTo>
                  <a:lnTo>
                    <a:pt x="372962" y="718993"/>
                  </a:lnTo>
                  <a:lnTo>
                    <a:pt x="25747" y="49642"/>
                  </a:lnTo>
                  <a:lnTo>
                    <a:pt x="0" y="0"/>
                  </a:lnTo>
                  <a:close/>
                </a:path>
              </a:pathLst>
            </a:custGeom>
            <a:solidFill>
              <a:srgbClr val="7EC35C"/>
            </a:solidFill>
          </p:spPr>
          <p:txBody>
            <a:bodyPr wrap="square" lIns="0" tIns="0" rIns="0" bIns="0" rtlCol="0"/>
            <a:lstStyle/>
            <a:p>
              <a:endParaRPr dirty="0"/>
            </a:p>
          </p:txBody>
        </p:sp>
        <p:sp>
          <p:nvSpPr>
            <p:cNvPr id="33" name="object 6">
              <a:extLst>
                <a:ext uri="{FF2B5EF4-FFF2-40B4-BE49-F238E27FC236}">
                  <a16:creationId xmlns:a16="http://schemas.microsoft.com/office/drawing/2014/main" id="{F62D49F5-8BA5-9797-E03F-8F31820183DD}"/>
                </a:ext>
              </a:extLst>
            </p:cNvPr>
            <p:cNvSpPr/>
            <p:nvPr/>
          </p:nvSpPr>
          <p:spPr>
            <a:xfrm>
              <a:off x="17653901" y="9978751"/>
              <a:ext cx="1388745" cy="509905"/>
            </a:xfrm>
            <a:custGeom>
              <a:avLst/>
              <a:gdLst/>
              <a:ahLst/>
              <a:cxnLst/>
              <a:rect l="l" t="t" r="r" b="b"/>
              <a:pathLst>
                <a:path w="1388744" h="509904">
                  <a:moveTo>
                    <a:pt x="300062" y="300050"/>
                  </a:moveTo>
                  <a:lnTo>
                    <a:pt x="291045" y="258152"/>
                  </a:lnTo>
                  <a:lnTo>
                    <a:pt x="233667" y="210908"/>
                  </a:lnTo>
                  <a:lnTo>
                    <a:pt x="195135" y="198742"/>
                  </a:lnTo>
                  <a:lnTo>
                    <a:pt x="156616" y="189661"/>
                  </a:lnTo>
                  <a:lnTo>
                    <a:pt x="123012" y="180276"/>
                  </a:lnTo>
                  <a:lnTo>
                    <a:pt x="99237" y="167170"/>
                  </a:lnTo>
                  <a:lnTo>
                    <a:pt x="90220" y="146926"/>
                  </a:lnTo>
                  <a:lnTo>
                    <a:pt x="93980" y="130911"/>
                  </a:lnTo>
                  <a:lnTo>
                    <a:pt x="105943" y="117792"/>
                  </a:lnTo>
                  <a:lnTo>
                    <a:pt x="127203" y="108940"/>
                  </a:lnTo>
                  <a:lnTo>
                    <a:pt x="158800" y="105689"/>
                  </a:lnTo>
                  <a:lnTo>
                    <a:pt x="183197" y="107429"/>
                  </a:lnTo>
                  <a:lnTo>
                    <a:pt x="208216" y="112712"/>
                  </a:lnTo>
                  <a:lnTo>
                    <a:pt x="233540" y="121564"/>
                  </a:lnTo>
                  <a:lnTo>
                    <a:pt x="258813" y="134035"/>
                  </a:lnTo>
                  <a:lnTo>
                    <a:pt x="284581" y="70624"/>
                  </a:lnTo>
                  <a:lnTo>
                    <a:pt x="257251" y="56718"/>
                  </a:lnTo>
                  <a:lnTo>
                    <a:pt x="226390" y="46710"/>
                  </a:lnTo>
                  <a:lnTo>
                    <a:pt x="193306" y="40678"/>
                  </a:lnTo>
                  <a:lnTo>
                    <a:pt x="159308" y="38658"/>
                  </a:lnTo>
                  <a:lnTo>
                    <a:pt x="104089" y="44462"/>
                  </a:lnTo>
                  <a:lnTo>
                    <a:pt x="61455" y="60553"/>
                  </a:lnTo>
                  <a:lnTo>
                    <a:pt x="31203" y="84988"/>
                  </a:lnTo>
                  <a:lnTo>
                    <a:pt x="13182" y="115798"/>
                  </a:lnTo>
                  <a:lnTo>
                    <a:pt x="7213" y="151053"/>
                  </a:lnTo>
                  <a:lnTo>
                    <a:pt x="16230" y="193433"/>
                  </a:lnTo>
                  <a:lnTo>
                    <a:pt x="40005" y="222351"/>
                  </a:lnTo>
                  <a:lnTo>
                    <a:pt x="73609" y="241249"/>
                  </a:lnTo>
                  <a:lnTo>
                    <a:pt x="112128" y="253580"/>
                  </a:lnTo>
                  <a:lnTo>
                    <a:pt x="150660" y="262801"/>
                  </a:lnTo>
                  <a:lnTo>
                    <a:pt x="184264" y="272338"/>
                  </a:lnTo>
                  <a:lnTo>
                    <a:pt x="208026" y="285673"/>
                  </a:lnTo>
                  <a:lnTo>
                    <a:pt x="217043" y="306235"/>
                  </a:lnTo>
                  <a:lnTo>
                    <a:pt x="213131" y="321627"/>
                  </a:lnTo>
                  <a:lnTo>
                    <a:pt x="200812" y="333870"/>
                  </a:lnTo>
                  <a:lnTo>
                    <a:pt x="179197" y="341972"/>
                  </a:lnTo>
                  <a:lnTo>
                    <a:pt x="147447" y="344893"/>
                  </a:lnTo>
                  <a:lnTo>
                    <a:pt x="114846" y="342125"/>
                  </a:lnTo>
                  <a:lnTo>
                    <a:pt x="83070" y="334391"/>
                  </a:lnTo>
                  <a:lnTo>
                    <a:pt x="53708" y="322491"/>
                  </a:lnTo>
                  <a:lnTo>
                    <a:pt x="28359" y="307263"/>
                  </a:lnTo>
                  <a:lnTo>
                    <a:pt x="0" y="370154"/>
                  </a:lnTo>
                  <a:lnTo>
                    <a:pt x="28397" y="387121"/>
                  </a:lnTo>
                  <a:lnTo>
                    <a:pt x="63995" y="400316"/>
                  </a:lnTo>
                  <a:lnTo>
                    <a:pt x="104330" y="408876"/>
                  </a:lnTo>
                  <a:lnTo>
                    <a:pt x="146926" y="411911"/>
                  </a:lnTo>
                  <a:lnTo>
                    <a:pt x="202450" y="406069"/>
                  </a:lnTo>
                  <a:lnTo>
                    <a:pt x="245376" y="389915"/>
                  </a:lnTo>
                  <a:lnTo>
                    <a:pt x="275856" y="365480"/>
                  </a:lnTo>
                  <a:lnTo>
                    <a:pt x="294030" y="334848"/>
                  </a:lnTo>
                  <a:lnTo>
                    <a:pt x="300062" y="300050"/>
                  </a:lnTo>
                  <a:close/>
                </a:path>
                <a:path w="1388744" h="509904">
                  <a:moveTo>
                    <a:pt x="635673" y="267055"/>
                  </a:moveTo>
                  <a:lnTo>
                    <a:pt x="628319" y="220129"/>
                  </a:lnTo>
                  <a:lnTo>
                    <a:pt x="607529" y="180695"/>
                  </a:lnTo>
                  <a:lnTo>
                    <a:pt x="575208" y="150456"/>
                  </a:lnTo>
                  <a:lnTo>
                    <a:pt x="554215" y="140766"/>
                  </a:lnTo>
                  <a:lnTo>
                    <a:pt x="554215" y="267055"/>
                  </a:lnTo>
                  <a:lnTo>
                    <a:pt x="548830" y="299275"/>
                  </a:lnTo>
                  <a:lnTo>
                    <a:pt x="533984" y="323430"/>
                  </a:lnTo>
                  <a:lnTo>
                    <a:pt x="511581" y="338607"/>
                  </a:lnTo>
                  <a:lnTo>
                    <a:pt x="483590" y="343865"/>
                  </a:lnTo>
                  <a:lnTo>
                    <a:pt x="455510" y="338607"/>
                  </a:lnTo>
                  <a:lnTo>
                    <a:pt x="432930" y="323430"/>
                  </a:lnTo>
                  <a:lnTo>
                    <a:pt x="417906" y="299275"/>
                  </a:lnTo>
                  <a:lnTo>
                    <a:pt x="412432" y="267055"/>
                  </a:lnTo>
                  <a:lnTo>
                    <a:pt x="417906" y="234823"/>
                  </a:lnTo>
                  <a:lnTo>
                    <a:pt x="432930" y="210667"/>
                  </a:lnTo>
                  <a:lnTo>
                    <a:pt x="455510" y="195491"/>
                  </a:lnTo>
                  <a:lnTo>
                    <a:pt x="483590" y="190233"/>
                  </a:lnTo>
                  <a:lnTo>
                    <a:pt x="511581" y="195491"/>
                  </a:lnTo>
                  <a:lnTo>
                    <a:pt x="533984" y="210667"/>
                  </a:lnTo>
                  <a:lnTo>
                    <a:pt x="548830" y="234823"/>
                  </a:lnTo>
                  <a:lnTo>
                    <a:pt x="554215" y="267055"/>
                  </a:lnTo>
                  <a:lnTo>
                    <a:pt x="554215" y="140766"/>
                  </a:lnTo>
                  <a:lnTo>
                    <a:pt x="533260" y="131076"/>
                  </a:lnTo>
                  <a:lnTo>
                    <a:pt x="483590" y="124231"/>
                  </a:lnTo>
                  <a:lnTo>
                    <a:pt x="433870" y="131076"/>
                  </a:lnTo>
                  <a:lnTo>
                    <a:pt x="391782" y="150456"/>
                  </a:lnTo>
                  <a:lnTo>
                    <a:pt x="359308" y="180695"/>
                  </a:lnTo>
                  <a:lnTo>
                    <a:pt x="338391" y="220129"/>
                  </a:lnTo>
                  <a:lnTo>
                    <a:pt x="330987" y="267055"/>
                  </a:lnTo>
                  <a:lnTo>
                    <a:pt x="338391" y="313969"/>
                  </a:lnTo>
                  <a:lnTo>
                    <a:pt x="359308" y="353390"/>
                  </a:lnTo>
                  <a:lnTo>
                    <a:pt x="391782" y="383641"/>
                  </a:lnTo>
                  <a:lnTo>
                    <a:pt x="433870" y="403021"/>
                  </a:lnTo>
                  <a:lnTo>
                    <a:pt x="483590" y="409854"/>
                  </a:lnTo>
                  <a:lnTo>
                    <a:pt x="533260" y="403021"/>
                  </a:lnTo>
                  <a:lnTo>
                    <a:pt x="575208" y="383641"/>
                  </a:lnTo>
                  <a:lnTo>
                    <a:pt x="607529" y="353390"/>
                  </a:lnTo>
                  <a:lnTo>
                    <a:pt x="612559" y="343865"/>
                  </a:lnTo>
                  <a:lnTo>
                    <a:pt x="628319" y="313969"/>
                  </a:lnTo>
                  <a:lnTo>
                    <a:pt x="635673" y="267055"/>
                  </a:lnTo>
                  <a:close/>
                </a:path>
                <a:path w="1388744" h="509904">
                  <a:moveTo>
                    <a:pt x="769734" y="128358"/>
                  </a:moveTo>
                  <a:lnTo>
                    <a:pt x="689305" y="128358"/>
                  </a:lnTo>
                  <a:lnTo>
                    <a:pt x="689305" y="405726"/>
                  </a:lnTo>
                  <a:lnTo>
                    <a:pt x="769734" y="405726"/>
                  </a:lnTo>
                  <a:lnTo>
                    <a:pt x="769734" y="128358"/>
                  </a:lnTo>
                  <a:close/>
                </a:path>
                <a:path w="1388744" h="509904">
                  <a:moveTo>
                    <a:pt x="779513" y="43294"/>
                  </a:moveTo>
                  <a:lnTo>
                    <a:pt x="775906" y="26098"/>
                  </a:lnTo>
                  <a:lnTo>
                    <a:pt x="765733" y="12369"/>
                  </a:lnTo>
                  <a:lnTo>
                    <a:pt x="749935" y="3289"/>
                  </a:lnTo>
                  <a:lnTo>
                    <a:pt x="729513" y="0"/>
                  </a:lnTo>
                  <a:lnTo>
                    <a:pt x="709079" y="3454"/>
                  </a:lnTo>
                  <a:lnTo>
                    <a:pt x="693293" y="12954"/>
                  </a:lnTo>
                  <a:lnTo>
                    <a:pt x="683107" y="27178"/>
                  </a:lnTo>
                  <a:lnTo>
                    <a:pt x="679500" y="44843"/>
                  </a:lnTo>
                  <a:lnTo>
                    <a:pt x="683107" y="62522"/>
                  </a:lnTo>
                  <a:lnTo>
                    <a:pt x="693293" y="76746"/>
                  </a:lnTo>
                  <a:lnTo>
                    <a:pt x="709079" y="86245"/>
                  </a:lnTo>
                  <a:lnTo>
                    <a:pt x="729513" y="89700"/>
                  </a:lnTo>
                  <a:lnTo>
                    <a:pt x="749935" y="86220"/>
                  </a:lnTo>
                  <a:lnTo>
                    <a:pt x="765733" y="76555"/>
                  </a:lnTo>
                  <a:lnTo>
                    <a:pt x="775906" y="61861"/>
                  </a:lnTo>
                  <a:lnTo>
                    <a:pt x="779513" y="43294"/>
                  </a:lnTo>
                  <a:close/>
                </a:path>
                <a:path w="1388744" h="509904">
                  <a:moveTo>
                    <a:pt x="1068743" y="321691"/>
                  </a:moveTo>
                  <a:lnTo>
                    <a:pt x="1059459" y="283629"/>
                  </a:lnTo>
                  <a:lnTo>
                    <a:pt x="1002792" y="247116"/>
                  </a:lnTo>
                  <a:lnTo>
                    <a:pt x="934402" y="234454"/>
                  </a:lnTo>
                  <a:lnTo>
                    <a:pt x="910463" y="226199"/>
                  </a:lnTo>
                  <a:lnTo>
                    <a:pt x="901179" y="210858"/>
                  </a:lnTo>
                  <a:lnTo>
                    <a:pt x="904163" y="200736"/>
                  </a:lnTo>
                  <a:lnTo>
                    <a:pt x="913422" y="192557"/>
                  </a:lnTo>
                  <a:lnTo>
                    <a:pt x="929462" y="187083"/>
                  </a:lnTo>
                  <a:lnTo>
                    <a:pt x="952741" y="185077"/>
                  </a:lnTo>
                  <a:lnTo>
                    <a:pt x="972045" y="186131"/>
                  </a:lnTo>
                  <a:lnTo>
                    <a:pt x="991920" y="189585"/>
                  </a:lnTo>
                  <a:lnTo>
                    <a:pt x="1012190" y="195948"/>
                  </a:lnTo>
                  <a:lnTo>
                    <a:pt x="1032649" y="205701"/>
                  </a:lnTo>
                  <a:lnTo>
                    <a:pt x="1059459" y="148475"/>
                  </a:lnTo>
                  <a:lnTo>
                    <a:pt x="1037056" y="138163"/>
                  </a:lnTo>
                  <a:lnTo>
                    <a:pt x="1010551" y="130556"/>
                  </a:lnTo>
                  <a:lnTo>
                    <a:pt x="981811" y="125857"/>
                  </a:lnTo>
                  <a:lnTo>
                    <a:pt x="952741" y="124244"/>
                  </a:lnTo>
                  <a:lnTo>
                    <a:pt x="898537" y="130860"/>
                  </a:lnTo>
                  <a:lnTo>
                    <a:pt x="858202" y="149377"/>
                  </a:lnTo>
                  <a:lnTo>
                    <a:pt x="833043" y="177749"/>
                  </a:lnTo>
                  <a:lnTo>
                    <a:pt x="824369" y="213944"/>
                  </a:lnTo>
                  <a:lnTo>
                    <a:pt x="836777" y="257416"/>
                  </a:lnTo>
                  <a:lnTo>
                    <a:pt x="867803" y="281597"/>
                  </a:lnTo>
                  <a:lnTo>
                    <a:pt x="908151" y="293408"/>
                  </a:lnTo>
                  <a:lnTo>
                    <a:pt x="948486" y="299758"/>
                  </a:lnTo>
                  <a:lnTo>
                    <a:pt x="979512" y="307568"/>
                  </a:lnTo>
                  <a:lnTo>
                    <a:pt x="991920" y="323761"/>
                  </a:lnTo>
                  <a:lnTo>
                    <a:pt x="989164" y="334225"/>
                  </a:lnTo>
                  <a:lnTo>
                    <a:pt x="980325" y="342188"/>
                  </a:lnTo>
                  <a:lnTo>
                    <a:pt x="964526" y="347243"/>
                  </a:lnTo>
                  <a:lnTo>
                    <a:pt x="940892" y="349021"/>
                  </a:lnTo>
                  <a:lnTo>
                    <a:pt x="914946" y="347078"/>
                  </a:lnTo>
                  <a:lnTo>
                    <a:pt x="889203" y="341617"/>
                  </a:lnTo>
                  <a:lnTo>
                    <a:pt x="865200" y="333146"/>
                  </a:lnTo>
                  <a:lnTo>
                    <a:pt x="844473" y="322211"/>
                  </a:lnTo>
                  <a:lnTo>
                    <a:pt x="817664" y="379958"/>
                  </a:lnTo>
                  <a:lnTo>
                    <a:pt x="840714" y="391807"/>
                  </a:lnTo>
                  <a:lnTo>
                    <a:pt x="869797" y="401281"/>
                  </a:lnTo>
                  <a:lnTo>
                    <a:pt x="902855" y="407581"/>
                  </a:lnTo>
                  <a:lnTo>
                    <a:pt x="937793" y="409854"/>
                  </a:lnTo>
                  <a:lnTo>
                    <a:pt x="993267" y="403339"/>
                  </a:lnTo>
                  <a:lnTo>
                    <a:pt x="1034389" y="385114"/>
                  </a:lnTo>
                  <a:lnTo>
                    <a:pt x="1059954" y="357225"/>
                  </a:lnTo>
                  <a:lnTo>
                    <a:pt x="1068743" y="321691"/>
                  </a:lnTo>
                  <a:close/>
                </a:path>
                <a:path w="1388744" h="509904">
                  <a:moveTo>
                    <a:pt x="1388376" y="128371"/>
                  </a:moveTo>
                  <a:lnTo>
                    <a:pt x="1311059" y="128371"/>
                  </a:lnTo>
                  <a:lnTo>
                    <a:pt x="1232687" y="316534"/>
                  </a:lnTo>
                  <a:lnTo>
                    <a:pt x="1154836" y="128371"/>
                  </a:lnTo>
                  <a:lnTo>
                    <a:pt x="1071841" y="128371"/>
                  </a:lnTo>
                  <a:lnTo>
                    <a:pt x="1191958" y="407797"/>
                  </a:lnTo>
                  <a:lnTo>
                    <a:pt x="1190929" y="410362"/>
                  </a:lnTo>
                  <a:lnTo>
                    <a:pt x="1182395" y="426212"/>
                  </a:lnTo>
                  <a:lnTo>
                    <a:pt x="1172502" y="436918"/>
                  </a:lnTo>
                  <a:lnTo>
                    <a:pt x="1160475" y="443001"/>
                  </a:lnTo>
                  <a:lnTo>
                    <a:pt x="1145565" y="444906"/>
                  </a:lnTo>
                  <a:lnTo>
                    <a:pt x="1133475" y="443699"/>
                  </a:lnTo>
                  <a:lnTo>
                    <a:pt x="1121524" y="440207"/>
                  </a:lnTo>
                  <a:lnTo>
                    <a:pt x="1110259" y="434695"/>
                  </a:lnTo>
                  <a:lnTo>
                    <a:pt x="1100188" y="427380"/>
                  </a:lnTo>
                  <a:lnTo>
                    <a:pt x="1070813" y="484606"/>
                  </a:lnTo>
                  <a:lnTo>
                    <a:pt x="1086510" y="495300"/>
                  </a:lnTo>
                  <a:lnTo>
                    <a:pt x="1105611" y="503237"/>
                  </a:lnTo>
                  <a:lnTo>
                    <a:pt x="1126629" y="508177"/>
                  </a:lnTo>
                  <a:lnTo>
                    <a:pt x="1148143" y="509879"/>
                  </a:lnTo>
                  <a:lnTo>
                    <a:pt x="1183424" y="505688"/>
                  </a:lnTo>
                  <a:lnTo>
                    <a:pt x="1214323" y="491439"/>
                  </a:lnTo>
                  <a:lnTo>
                    <a:pt x="1240866" y="464629"/>
                  </a:lnTo>
                  <a:lnTo>
                    <a:pt x="1263103" y="422744"/>
                  </a:lnTo>
                  <a:lnTo>
                    <a:pt x="1388376" y="128371"/>
                  </a:lnTo>
                  <a:close/>
                </a:path>
              </a:pathLst>
            </a:custGeom>
            <a:solidFill>
              <a:srgbClr val="FFFFFF"/>
            </a:solidFill>
          </p:spPr>
          <p:txBody>
            <a:bodyPr wrap="square" lIns="0" tIns="0" rIns="0" bIns="0" rtlCol="0"/>
            <a:lstStyle/>
            <a:p>
              <a:endParaRPr dirty="0"/>
            </a:p>
          </p:txBody>
        </p:sp>
        <p:pic>
          <p:nvPicPr>
            <p:cNvPr id="34" name="object 7">
              <a:extLst>
                <a:ext uri="{FF2B5EF4-FFF2-40B4-BE49-F238E27FC236}">
                  <a16:creationId xmlns:a16="http://schemas.microsoft.com/office/drawing/2014/main" id="{AF443535-FA8D-E780-650B-E0B50BA68AD7}"/>
                </a:ext>
              </a:extLst>
            </p:cNvPr>
            <p:cNvPicPr/>
            <p:nvPr/>
          </p:nvPicPr>
          <p:blipFill>
            <a:blip r:embed="rId2" cstate="email">
              <a:extLst>
                <a:ext uri="{28A0092B-C50C-407E-A947-70E740481C1C}">
                  <a14:useLocalDpi xmlns:a14="http://schemas.microsoft.com/office/drawing/2010/main"/>
                </a:ext>
              </a:extLst>
            </a:blip>
            <a:stretch>
              <a:fillRect/>
            </a:stretch>
          </p:blipFill>
          <p:spPr>
            <a:xfrm>
              <a:off x="17665947" y="10560660"/>
              <a:ext cx="368980" cy="79414"/>
            </a:xfrm>
            <a:prstGeom prst="rect">
              <a:avLst/>
            </a:prstGeom>
          </p:spPr>
        </p:pic>
        <p:pic>
          <p:nvPicPr>
            <p:cNvPr id="35" name="object 8">
              <a:extLst>
                <a:ext uri="{FF2B5EF4-FFF2-40B4-BE49-F238E27FC236}">
                  <a16:creationId xmlns:a16="http://schemas.microsoft.com/office/drawing/2014/main" id="{5F1EEA64-0FEF-9A42-E3F3-5F1DC9FCD986}"/>
                </a:ext>
              </a:extLst>
            </p:cNvPr>
            <p:cNvPicPr/>
            <p:nvPr/>
          </p:nvPicPr>
          <p:blipFill>
            <a:blip r:embed="rId3" cstate="email">
              <a:extLst>
                <a:ext uri="{28A0092B-C50C-407E-A947-70E740481C1C}">
                  <a14:useLocalDpi xmlns:a14="http://schemas.microsoft.com/office/drawing/2010/main"/>
                </a:ext>
              </a:extLst>
            </a:blip>
            <a:stretch>
              <a:fillRect/>
            </a:stretch>
          </p:blipFill>
          <p:spPr>
            <a:xfrm>
              <a:off x="18057627" y="10561223"/>
              <a:ext cx="82761" cy="78290"/>
            </a:xfrm>
            <a:prstGeom prst="rect">
              <a:avLst/>
            </a:prstGeom>
          </p:spPr>
        </p:pic>
        <p:pic>
          <p:nvPicPr>
            <p:cNvPr id="36" name="object 9">
              <a:extLst>
                <a:ext uri="{FF2B5EF4-FFF2-40B4-BE49-F238E27FC236}">
                  <a16:creationId xmlns:a16="http://schemas.microsoft.com/office/drawing/2014/main" id="{62A07E9C-0BE2-7AC4-94FA-BA1A13438596}"/>
                </a:ext>
              </a:extLst>
            </p:cNvPr>
            <p:cNvPicPr/>
            <p:nvPr/>
          </p:nvPicPr>
          <p:blipFill>
            <a:blip r:embed="rId4" cstate="email">
              <a:extLst>
                <a:ext uri="{28A0092B-C50C-407E-A947-70E740481C1C}">
                  <a14:useLocalDpi xmlns:a14="http://schemas.microsoft.com/office/drawing/2010/main"/>
                </a:ext>
              </a:extLst>
            </a:blip>
            <a:stretch>
              <a:fillRect/>
            </a:stretch>
          </p:blipFill>
          <p:spPr>
            <a:xfrm>
              <a:off x="18160182" y="10560893"/>
              <a:ext cx="82992" cy="79180"/>
            </a:xfrm>
            <a:prstGeom prst="rect">
              <a:avLst/>
            </a:prstGeom>
          </p:spPr>
        </p:pic>
        <p:pic>
          <p:nvPicPr>
            <p:cNvPr id="37" name="object 10">
              <a:extLst>
                <a:ext uri="{FF2B5EF4-FFF2-40B4-BE49-F238E27FC236}">
                  <a16:creationId xmlns:a16="http://schemas.microsoft.com/office/drawing/2014/main" id="{951A7EE7-8986-3653-F07C-4F2A858EAB8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62860" y="10561223"/>
              <a:ext cx="247282" cy="78290"/>
            </a:xfrm>
            <a:prstGeom prst="rect">
              <a:avLst/>
            </a:prstGeom>
          </p:spPr>
        </p:pic>
        <p:pic>
          <p:nvPicPr>
            <p:cNvPr id="38" name="object 11">
              <a:extLst>
                <a:ext uri="{FF2B5EF4-FFF2-40B4-BE49-F238E27FC236}">
                  <a16:creationId xmlns:a16="http://schemas.microsoft.com/office/drawing/2014/main" id="{970DE03E-F009-AEB3-5D55-56345553D505}"/>
                </a:ext>
              </a:extLst>
            </p:cNvPr>
            <p:cNvPicPr/>
            <p:nvPr/>
          </p:nvPicPr>
          <p:blipFill>
            <a:blip r:embed="rId6" cstate="email">
              <a:extLst>
                <a:ext uri="{28A0092B-C50C-407E-A947-70E740481C1C}">
                  <a14:useLocalDpi xmlns:a14="http://schemas.microsoft.com/office/drawing/2010/main"/>
                </a:ext>
              </a:extLst>
            </a:blip>
            <a:stretch>
              <a:fillRect/>
            </a:stretch>
          </p:blipFill>
          <p:spPr>
            <a:xfrm>
              <a:off x="18529933" y="10560893"/>
              <a:ext cx="82992" cy="79180"/>
            </a:xfrm>
            <a:prstGeom prst="rect">
              <a:avLst/>
            </a:prstGeom>
          </p:spPr>
        </p:pic>
        <p:pic>
          <p:nvPicPr>
            <p:cNvPr id="39" name="object 12">
              <a:extLst>
                <a:ext uri="{FF2B5EF4-FFF2-40B4-BE49-F238E27FC236}">
                  <a16:creationId xmlns:a16="http://schemas.microsoft.com/office/drawing/2014/main" id="{C3736796-2150-C91E-CF0B-541F9CB2B128}"/>
                </a:ext>
              </a:extLst>
            </p:cNvPr>
            <p:cNvPicPr/>
            <p:nvPr/>
          </p:nvPicPr>
          <p:blipFill>
            <a:blip r:embed="rId7" cstate="email">
              <a:extLst>
                <a:ext uri="{28A0092B-C50C-407E-A947-70E740481C1C}">
                  <a14:useLocalDpi xmlns:a14="http://schemas.microsoft.com/office/drawing/2010/main"/>
                </a:ext>
              </a:extLst>
            </a:blip>
            <a:stretch>
              <a:fillRect/>
            </a:stretch>
          </p:blipFill>
          <p:spPr>
            <a:xfrm>
              <a:off x="18632606" y="10561224"/>
              <a:ext cx="64647" cy="78290"/>
            </a:xfrm>
            <a:prstGeom prst="rect">
              <a:avLst/>
            </a:prstGeom>
          </p:spPr>
        </p:pic>
        <p:sp>
          <p:nvSpPr>
            <p:cNvPr id="40" name="object 13">
              <a:extLst>
                <a:ext uri="{FF2B5EF4-FFF2-40B4-BE49-F238E27FC236}">
                  <a16:creationId xmlns:a16="http://schemas.microsoft.com/office/drawing/2014/main" id="{75CA2C37-59C2-D344-81E2-A59B89117F0C}"/>
                </a:ext>
              </a:extLst>
            </p:cNvPr>
            <p:cNvSpPr/>
            <p:nvPr/>
          </p:nvSpPr>
          <p:spPr>
            <a:xfrm>
              <a:off x="18719061" y="10561223"/>
              <a:ext cx="57785" cy="78740"/>
            </a:xfrm>
            <a:custGeom>
              <a:avLst/>
              <a:gdLst/>
              <a:ahLst/>
              <a:cxnLst/>
              <a:rect l="l" t="t" r="r" b="b"/>
              <a:pathLst>
                <a:path w="57784" h="78740">
                  <a:moveTo>
                    <a:pt x="55924" y="0"/>
                  </a:moveTo>
                  <a:lnTo>
                    <a:pt x="0" y="0"/>
                  </a:lnTo>
                  <a:lnTo>
                    <a:pt x="0" y="78290"/>
                  </a:lnTo>
                  <a:lnTo>
                    <a:pt x="57265" y="78290"/>
                  </a:lnTo>
                  <a:lnTo>
                    <a:pt x="57265" y="66437"/>
                  </a:lnTo>
                  <a:lnTo>
                    <a:pt x="13203" y="66437"/>
                  </a:lnTo>
                  <a:lnTo>
                    <a:pt x="13203" y="44846"/>
                  </a:lnTo>
                  <a:lnTo>
                    <a:pt x="51453" y="44846"/>
                  </a:lnTo>
                  <a:lnTo>
                    <a:pt x="51453" y="33108"/>
                  </a:lnTo>
                  <a:lnTo>
                    <a:pt x="13203" y="33108"/>
                  </a:lnTo>
                  <a:lnTo>
                    <a:pt x="13203" y="11853"/>
                  </a:lnTo>
                  <a:lnTo>
                    <a:pt x="55924" y="11853"/>
                  </a:lnTo>
                  <a:lnTo>
                    <a:pt x="55924" y="0"/>
                  </a:lnTo>
                  <a:close/>
                </a:path>
              </a:pathLst>
            </a:custGeom>
            <a:solidFill>
              <a:srgbClr val="FFFFFF"/>
            </a:solidFill>
          </p:spPr>
          <p:txBody>
            <a:bodyPr wrap="square" lIns="0" tIns="0" rIns="0" bIns="0" rtlCol="0"/>
            <a:lstStyle/>
            <a:p>
              <a:endParaRPr dirty="0"/>
            </a:p>
          </p:txBody>
        </p:sp>
        <p:pic>
          <p:nvPicPr>
            <p:cNvPr id="41" name="object 14">
              <a:extLst>
                <a:ext uri="{FF2B5EF4-FFF2-40B4-BE49-F238E27FC236}">
                  <a16:creationId xmlns:a16="http://schemas.microsoft.com/office/drawing/2014/main" id="{630E7194-4C94-464E-E353-EF53DE150BC6}"/>
                </a:ext>
              </a:extLst>
            </p:cNvPr>
            <p:cNvPicPr/>
            <p:nvPr/>
          </p:nvPicPr>
          <p:blipFill>
            <a:blip r:embed="rId8" cstate="email">
              <a:extLst>
                <a:ext uri="{28A0092B-C50C-407E-A947-70E740481C1C}">
                  <a14:useLocalDpi xmlns:a14="http://schemas.microsoft.com/office/drawing/2010/main"/>
                </a:ext>
              </a:extLst>
            </a:blip>
            <a:stretch>
              <a:fillRect/>
            </a:stretch>
          </p:blipFill>
          <p:spPr>
            <a:xfrm>
              <a:off x="18798024" y="10561223"/>
              <a:ext cx="67893" cy="78290"/>
            </a:xfrm>
            <a:prstGeom prst="rect">
              <a:avLst/>
            </a:prstGeom>
          </p:spPr>
        </p:pic>
        <p:pic>
          <p:nvPicPr>
            <p:cNvPr id="42" name="object 15">
              <a:extLst>
                <a:ext uri="{FF2B5EF4-FFF2-40B4-BE49-F238E27FC236}">
                  <a16:creationId xmlns:a16="http://schemas.microsoft.com/office/drawing/2014/main" id="{C750DD86-2483-0DB8-5A80-F46CD0E4A9E0}"/>
                </a:ext>
              </a:extLst>
            </p:cNvPr>
            <p:cNvPicPr/>
            <p:nvPr/>
          </p:nvPicPr>
          <p:blipFill>
            <a:blip r:embed="rId9" cstate="email">
              <a:extLst>
                <a:ext uri="{28A0092B-C50C-407E-A947-70E740481C1C}">
                  <a14:useLocalDpi xmlns:a14="http://schemas.microsoft.com/office/drawing/2010/main"/>
                </a:ext>
              </a:extLst>
            </a:blip>
            <a:stretch>
              <a:fillRect/>
            </a:stretch>
          </p:blipFill>
          <p:spPr>
            <a:xfrm>
              <a:off x="18885712" y="10560893"/>
              <a:ext cx="150872" cy="79180"/>
            </a:xfrm>
            <a:prstGeom prst="rect">
              <a:avLst/>
            </a:prstGeom>
          </p:spPr>
        </p:pic>
        <p:sp>
          <p:nvSpPr>
            <p:cNvPr id="43" name="object 16">
              <a:extLst>
                <a:ext uri="{FF2B5EF4-FFF2-40B4-BE49-F238E27FC236}">
                  <a16:creationId xmlns:a16="http://schemas.microsoft.com/office/drawing/2014/main" id="{427A077E-FCB5-BE35-4D73-A3BECE4F3620}"/>
                </a:ext>
              </a:extLst>
            </p:cNvPr>
            <p:cNvSpPr/>
            <p:nvPr/>
          </p:nvSpPr>
          <p:spPr>
            <a:xfrm>
              <a:off x="17818403" y="8324356"/>
              <a:ext cx="1059815" cy="1485265"/>
            </a:xfrm>
            <a:custGeom>
              <a:avLst/>
              <a:gdLst/>
              <a:ahLst/>
              <a:cxnLst/>
              <a:rect l="l" t="t" r="r" b="b"/>
              <a:pathLst>
                <a:path w="1059815" h="1485265">
                  <a:moveTo>
                    <a:pt x="1059391" y="0"/>
                  </a:moveTo>
                  <a:lnTo>
                    <a:pt x="847513" y="0"/>
                  </a:lnTo>
                  <a:lnTo>
                    <a:pt x="847513" y="211878"/>
                  </a:lnTo>
                  <a:lnTo>
                    <a:pt x="635635" y="211878"/>
                  </a:lnTo>
                  <a:lnTo>
                    <a:pt x="635635" y="0"/>
                  </a:lnTo>
                  <a:lnTo>
                    <a:pt x="423756" y="0"/>
                  </a:lnTo>
                  <a:lnTo>
                    <a:pt x="423756" y="211878"/>
                  </a:lnTo>
                  <a:lnTo>
                    <a:pt x="211878" y="211878"/>
                  </a:lnTo>
                  <a:lnTo>
                    <a:pt x="211878" y="0"/>
                  </a:lnTo>
                  <a:lnTo>
                    <a:pt x="0" y="0"/>
                  </a:lnTo>
                  <a:lnTo>
                    <a:pt x="0" y="555051"/>
                  </a:lnTo>
                  <a:lnTo>
                    <a:pt x="77495" y="555051"/>
                  </a:lnTo>
                  <a:lnTo>
                    <a:pt x="560003" y="1485211"/>
                  </a:lnTo>
                  <a:lnTo>
                    <a:pt x="609161" y="1480134"/>
                  </a:lnTo>
                  <a:lnTo>
                    <a:pt x="656875" y="1470658"/>
                  </a:lnTo>
                  <a:lnTo>
                    <a:pt x="702948" y="1457006"/>
                  </a:lnTo>
                  <a:lnTo>
                    <a:pt x="747181" y="1439401"/>
                  </a:lnTo>
                  <a:lnTo>
                    <a:pt x="288441" y="555051"/>
                  </a:lnTo>
                  <a:lnTo>
                    <a:pt x="463713" y="555051"/>
                  </a:lnTo>
                  <a:lnTo>
                    <a:pt x="878591" y="1354827"/>
                  </a:lnTo>
                  <a:lnTo>
                    <a:pt x="915857" y="1318819"/>
                  </a:lnTo>
                  <a:lnTo>
                    <a:pt x="949471" y="1279344"/>
                  </a:lnTo>
                  <a:lnTo>
                    <a:pt x="979145" y="1236675"/>
                  </a:lnTo>
                  <a:lnTo>
                    <a:pt x="1004597" y="1191084"/>
                  </a:lnTo>
                  <a:lnTo>
                    <a:pt x="674660" y="555051"/>
                  </a:lnTo>
                  <a:lnTo>
                    <a:pt x="1059245" y="555051"/>
                  </a:lnTo>
                  <a:lnTo>
                    <a:pt x="1059391" y="0"/>
                  </a:lnTo>
                  <a:close/>
                </a:path>
              </a:pathLst>
            </a:custGeom>
            <a:solidFill>
              <a:srgbClr val="FFFFFF"/>
            </a:solidFill>
          </p:spPr>
          <p:txBody>
            <a:bodyPr wrap="square" lIns="0" tIns="0" rIns="0" bIns="0" rtlCol="0"/>
            <a:lstStyle/>
            <a:p>
              <a:endParaRPr dirty="0"/>
            </a:p>
          </p:txBody>
        </p:sp>
      </p:grpSp>
      <p:grpSp>
        <p:nvGrpSpPr>
          <p:cNvPr id="6" name="Groupe 5">
            <a:extLst>
              <a:ext uri="{FF2B5EF4-FFF2-40B4-BE49-F238E27FC236}">
                <a16:creationId xmlns:a16="http://schemas.microsoft.com/office/drawing/2014/main" id="{9CD7F681-7CD2-C42B-C468-30DD4B3A54C7}"/>
              </a:ext>
            </a:extLst>
          </p:cNvPr>
          <p:cNvGrpSpPr/>
          <p:nvPr/>
        </p:nvGrpSpPr>
        <p:grpSpPr>
          <a:xfrm>
            <a:off x="999924" y="9700745"/>
            <a:ext cx="4436110" cy="964703"/>
            <a:chOff x="999924" y="9700745"/>
            <a:chExt cx="4436110" cy="964703"/>
          </a:xfrm>
        </p:grpSpPr>
        <p:sp>
          <p:nvSpPr>
            <p:cNvPr id="7" name="object 22">
              <a:extLst>
                <a:ext uri="{FF2B5EF4-FFF2-40B4-BE49-F238E27FC236}">
                  <a16:creationId xmlns:a16="http://schemas.microsoft.com/office/drawing/2014/main" id="{BDD19CC5-76A8-8B9C-0E2E-35447E974F1D}"/>
                </a:ext>
              </a:extLst>
            </p:cNvPr>
            <p:cNvSpPr txBox="1"/>
            <p:nvPr/>
          </p:nvSpPr>
          <p:spPr>
            <a:xfrm>
              <a:off x="999924" y="9700745"/>
              <a:ext cx="4436110" cy="374015"/>
            </a:xfrm>
            <a:prstGeom prst="rect">
              <a:avLst/>
            </a:prstGeom>
          </p:spPr>
          <p:txBody>
            <a:bodyPr vert="horz" wrap="square" lIns="0" tIns="38100" rIns="0" bIns="0" rtlCol="0">
              <a:spAutoFit/>
            </a:bodyPr>
            <a:lstStyle/>
            <a:p>
              <a:pPr marL="12700">
                <a:lnSpc>
                  <a:spcPct val="100000"/>
                </a:lnSpc>
                <a:spcBef>
                  <a:spcPts val="300"/>
                </a:spcBef>
              </a:pPr>
              <a:r>
                <a:rPr sz="2000" b="1" spc="-10" dirty="0">
                  <a:solidFill>
                    <a:srgbClr val="FFFFFF"/>
                  </a:solidFill>
                  <a:latin typeface="Montserrat"/>
                  <a:cs typeface="Montserrat"/>
                </a:rPr>
                <a:t>SOISY-</a:t>
              </a:r>
              <a:r>
                <a:rPr sz="2000" b="1" dirty="0">
                  <a:solidFill>
                    <a:srgbClr val="FFFFFF"/>
                  </a:solidFill>
                  <a:latin typeface="Montserrat"/>
                  <a:cs typeface="Montserrat"/>
                </a:rPr>
                <a:t>SOUS-</a:t>
              </a:r>
              <a:r>
                <a:rPr sz="2000" b="1" spc="-10" dirty="0">
                  <a:solidFill>
                    <a:srgbClr val="FFFFFF"/>
                  </a:solidFill>
                  <a:latin typeface="Montserrat"/>
                  <a:cs typeface="Montserrat"/>
                </a:rPr>
                <a:t>MONTMORENCY.FR</a:t>
              </a:r>
              <a:endParaRPr sz="2000" dirty="0">
                <a:latin typeface="Montserrat"/>
                <a:cs typeface="Montserrat"/>
              </a:endParaRPr>
            </a:p>
          </p:txBody>
        </p:sp>
        <p:pic>
          <p:nvPicPr>
            <p:cNvPr id="8" name="Image 7">
              <a:extLst>
                <a:ext uri="{FF2B5EF4-FFF2-40B4-BE49-F238E27FC236}">
                  <a16:creationId xmlns:a16="http://schemas.microsoft.com/office/drawing/2014/main" id="{1C3ECA5B-C697-A0A1-06D7-4186450AC5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35492" y="10126506"/>
              <a:ext cx="516465" cy="516465"/>
            </a:xfrm>
            <a:prstGeom prst="rect">
              <a:avLst/>
            </a:prstGeom>
          </p:spPr>
        </p:pic>
        <p:pic>
          <p:nvPicPr>
            <p:cNvPr id="9" name="Image 8">
              <a:extLst>
                <a:ext uri="{FF2B5EF4-FFF2-40B4-BE49-F238E27FC236}">
                  <a16:creationId xmlns:a16="http://schemas.microsoft.com/office/drawing/2014/main" id="{CFE04E01-96D1-6A89-6229-39031B0AFFE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0831" y="10126506"/>
              <a:ext cx="516466" cy="516466"/>
            </a:xfrm>
            <a:prstGeom prst="rect">
              <a:avLst/>
            </a:prstGeom>
          </p:spPr>
        </p:pic>
        <p:pic>
          <p:nvPicPr>
            <p:cNvPr id="10" name="Image 9">
              <a:extLst>
                <a:ext uri="{FF2B5EF4-FFF2-40B4-BE49-F238E27FC236}">
                  <a16:creationId xmlns:a16="http://schemas.microsoft.com/office/drawing/2014/main" id="{8AA4A035-D645-E556-CB06-F38443B8CE1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63060" y="10114136"/>
              <a:ext cx="551312" cy="551312"/>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10</a:t>
            </a:r>
            <a:endParaRPr sz="1650" dirty="0">
              <a:latin typeface="Verdana"/>
              <a:cs typeface="Verdana"/>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Recettes de fonctionnement</a:t>
            </a:r>
            <a:endParaRPr sz="1450" dirty="0">
              <a:latin typeface="Verdana"/>
              <a:cs typeface="Verdana"/>
            </a:endParaRPr>
          </a:p>
        </p:txBody>
      </p:sp>
      <p:sp>
        <p:nvSpPr>
          <p:cNvPr id="47" name="object 15">
            <a:extLst>
              <a:ext uri="{FF2B5EF4-FFF2-40B4-BE49-F238E27FC236}">
                <a16:creationId xmlns:a16="http://schemas.microsoft.com/office/drawing/2014/main" id="{81149BBA-7D91-4387-B81B-A54B523A6CB0}"/>
              </a:ext>
            </a:extLst>
          </p:cNvPr>
          <p:cNvSpPr txBox="1"/>
          <p:nvPr/>
        </p:nvSpPr>
        <p:spPr>
          <a:xfrm>
            <a:off x="6268454" y="10132687"/>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Section de fonctionnement</a:t>
            </a:r>
            <a:endParaRPr lang="fr-FR" sz="1450" dirty="0">
              <a:latin typeface="Verdana"/>
              <a:cs typeface="Verdana"/>
            </a:endParaRPr>
          </a:p>
        </p:txBody>
      </p:sp>
      <p:sp>
        <p:nvSpPr>
          <p:cNvPr id="6" name="Rectangle 5">
            <a:extLst>
              <a:ext uri="{FF2B5EF4-FFF2-40B4-BE49-F238E27FC236}">
                <a16:creationId xmlns:a16="http://schemas.microsoft.com/office/drawing/2014/main" id="{4517DC5D-3344-4003-8C66-367BFCA9383C}"/>
              </a:ext>
            </a:extLst>
          </p:cNvPr>
          <p:cNvSpPr/>
          <p:nvPr/>
        </p:nvSpPr>
        <p:spPr>
          <a:xfrm>
            <a:off x="679450" y="1311275"/>
            <a:ext cx="17373600" cy="8515152"/>
          </a:xfrm>
          <a:prstGeom prst="rect">
            <a:avLst/>
          </a:prstGeom>
        </p:spPr>
        <p:txBody>
          <a:bodyPr wrap="square">
            <a:spAutoFit/>
          </a:bodyPr>
          <a:lstStyle/>
          <a:p>
            <a:pPr marL="539750" indent="0" algn="l" defTabSz="900113">
              <a:buNone/>
            </a:pPr>
            <a:r>
              <a:rPr lang="fr-FR" sz="3200" b="1" dirty="0">
                <a:solidFill>
                  <a:srgbClr val="275FAB"/>
                </a:solidFill>
                <a:latin typeface="Arial" panose="020B0604020202020204" pitchFamily="34" charset="0"/>
                <a:ea typeface="+mj-ea"/>
                <a:cs typeface="Arial" panose="020B0604020202020204" pitchFamily="34" charset="0"/>
              </a:rPr>
              <a:t>RECETTES PRÉVISIONNELLES DE FONCTIONNEMENT : 25 281 523 € </a:t>
            </a:r>
          </a:p>
          <a:p>
            <a:pPr marL="539750" indent="0" algn="l" defTabSz="900113">
              <a:buNone/>
            </a:pPr>
            <a:endParaRPr lang="fr-FR" sz="2400" b="1" dirty="0">
              <a:solidFill>
                <a:srgbClr val="275FAB"/>
              </a:solidFill>
              <a:latin typeface="Arial" panose="020B0604020202020204" pitchFamily="34" charset="0"/>
              <a:ea typeface="+mj-ea"/>
              <a:cs typeface="Arial" panose="020B0604020202020204" pitchFamily="34" charset="0"/>
            </a:endParaRPr>
          </a:p>
          <a:p>
            <a:pPr marL="539750" indent="0" algn="l" defTabSz="900113">
              <a:buNone/>
            </a:pPr>
            <a:r>
              <a:rPr lang="fr-FR" sz="2400" b="1" dirty="0">
                <a:solidFill>
                  <a:srgbClr val="275FAB"/>
                </a:solidFill>
                <a:latin typeface="Arial" panose="020B0604020202020204" pitchFamily="34" charset="0"/>
                <a:ea typeface="+mj-ea"/>
                <a:cs typeface="Arial" panose="020B0604020202020204" pitchFamily="34" charset="0"/>
              </a:rPr>
              <a:t> Soit 50,67% du budget</a:t>
            </a:r>
          </a:p>
          <a:p>
            <a:pPr marL="539750" indent="0" algn="l" defTabSz="900113">
              <a:buNone/>
            </a:pPr>
            <a:endParaRPr lang="fr-FR" sz="2400" b="1" dirty="0">
              <a:solidFill>
                <a:srgbClr val="275FAB"/>
              </a:solidFill>
              <a:latin typeface="Arial" panose="020B0604020202020204" pitchFamily="34" charset="0"/>
              <a:ea typeface="+mj-ea"/>
              <a:cs typeface="Arial" panose="020B0604020202020204" pitchFamily="34" charset="0"/>
            </a:endParaRPr>
          </a:p>
          <a:p>
            <a:pPr marL="539750" indent="0" algn="l" defTabSz="900113">
              <a:buNone/>
            </a:pPr>
            <a:r>
              <a:rPr lang="fr-FR" sz="2400" b="1" dirty="0">
                <a:solidFill>
                  <a:srgbClr val="275FAB"/>
                </a:solidFill>
                <a:latin typeface="Arial" panose="020B0604020202020204" pitchFamily="34" charset="0"/>
                <a:ea typeface="+mj-ea"/>
                <a:cs typeface="Arial" panose="020B0604020202020204" pitchFamily="34" charset="0"/>
              </a:rPr>
              <a:t>ELLES COMPRENNENT :</a:t>
            </a:r>
          </a:p>
          <a:p>
            <a:pPr marL="539750" indent="0" algn="l" defTabSz="900113">
              <a:buNone/>
            </a:pPr>
            <a:endParaRPr lang="fr-FR" sz="2400" b="1" dirty="0">
              <a:solidFill>
                <a:srgbClr val="275FAB"/>
              </a:solidFill>
              <a:latin typeface="Arial" panose="020B0604020202020204" pitchFamily="34" charset="0"/>
              <a:ea typeface="+mj-ea"/>
              <a:cs typeface="Arial" panose="020B0604020202020204" pitchFamily="34" charset="0"/>
            </a:endParaRPr>
          </a:p>
          <a:p>
            <a:pPr marL="882650" indent="-342900" algn="l" defTabSz="900113">
              <a:buFont typeface="Wingdings" panose="05000000000000000000" pitchFamily="2" charset="2"/>
              <a:buChar char="§"/>
            </a:pPr>
            <a:r>
              <a:rPr lang="fr-FR" sz="2400" b="1" dirty="0">
                <a:solidFill>
                  <a:srgbClr val="275FAB"/>
                </a:solidFill>
                <a:latin typeface="Arial" panose="020B0604020202020204" pitchFamily="34" charset="0"/>
                <a:ea typeface="+mj-ea"/>
                <a:cs typeface="Arial" panose="020B0604020202020204" pitchFamily="34" charset="0"/>
              </a:rPr>
              <a:t>Des atténuations de charges : 154 000 € - Correspondant aux remboursements sur rémunération du personnel</a:t>
            </a:r>
          </a:p>
          <a:p>
            <a:pPr marL="882650" indent="-342900" algn="l" defTabSz="900113">
              <a:buFont typeface="Wingdings" panose="05000000000000000000" pitchFamily="2" charset="2"/>
              <a:buChar char="§"/>
            </a:pPr>
            <a:endParaRPr lang="fr-FR" sz="2400" b="1" dirty="0">
              <a:solidFill>
                <a:srgbClr val="275FAB"/>
              </a:solidFill>
              <a:latin typeface="Arial" panose="020B0604020202020204" pitchFamily="34" charset="0"/>
              <a:ea typeface="+mj-ea"/>
              <a:cs typeface="Arial" panose="020B0604020202020204" pitchFamily="34" charset="0"/>
            </a:endParaRPr>
          </a:p>
          <a:p>
            <a:pPr marL="882650" indent="-342900" algn="l" defTabSz="900113">
              <a:buFont typeface="Wingdings" panose="05000000000000000000" pitchFamily="2" charset="2"/>
              <a:buChar char="§"/>
            </a:pPr>
            <a:r>
              <a:rPr lang="fr-FR" sz="2400" b="1" dirty="0">
                <a:solidFill>
                  <a:srgbClr val="275FAB"/>
                </a:solidFill>
                <a:latin typeface="Arial" panose="020B0604020202020204" pitchFamily="34" charset="0"/>
                <a:ea typeface="+mj-ea"/>
                <a:cs typeface="Arial" panose="020B0604020202020204" pitchFamily="34" charset="0"/>
              </a:rPr>
              <a:t>Des dotations versées par l’État et nos autres partenaires, dont :</a:t>
            </a:r>
          </a:p>
          <a:p>
            <a:pPr marL="539750" lvl="1" algn="l" defTabSz="900113">
              <a:spcBef>
                <a:spcPts val="1000"/>
              </a:spcBef>
              <a:buFont typeface="Wingdings" panose="05000000000000000000" pitchFamily="2" charset="2"/>
              <a:buChar char="§"/>
            </a:pPr>
            <a:r>
              <a:rPr lang="fr-FR" sz="2400" b="1" dirty="0">
                <a:solidFill>
                  <a:srgbClr val="275FAB"/>
                </a:solidFill>
                <a:latin typeface="Arial" panose="020B0604020202020204" pitchFamily="34" charset="0"/>
                <a:ea typeface="+mj-ea"/>
                <a:cs typeface="Arial" panose="020B0604020202020204" pitchFamily="34" charset="0"/>
              </a:rPr>
              <a:t>   La Dotation Globale de Fonctionnement (DGF) : 2 411 500 € qui comprend :</a:t>
            </a:r>
          </a:p>
          <a:p>
            <a:pPr marL="1349375" lvl="3" algn="l" defTabSz="900113">
              <a:spcBef>
                <a:spcPts val="1000"/>
              </a:spcBef>
              <a:buFont typeface="Wingdings" panose="05000000000000000000" pitchFamily="2" charset="2"/>
              <a:buChar char="§"/>
            </a:pPr>
            <a:r>
              <a:rPr lang="fr-FR" sz="2400" b="1" dirty="0">
                <a:solidFill>
                  <a:srgbClr val="275FAB"/>
                </a:solidFill>
                <a:latin typeface="Arial" panose="020B0604020202020204" pitchFamily="34" charset="0"/>
                <a:ea typeface="+mj-ea"/>
                <a:cs typeface="Arial" panose="020B0604020202020204" pitchFamily="34" charset="0"/>
              </a:rPr>
              <a:t>La Dotation Forfaitaire : 1 959 500 €</a:t>
            </a:r>
          </a:p>
          <a:p>
            <a:pPr marL="1349375" lvl="3" algn="l" defTabSz="900113">
              <a:spcBef>
                <a:spcPts val="1000"/>
              </a:spcBef>
              <a:buFont typeface="Wingdings" panose="05000000000000000000" pitchFamily="2" charset="2"/>
              <a:buChar char="§"/>
            </a:pPr>
            <a:r>
              <a:rPr lang="fr-FR" sz="2400" b="1" dirty="0">
                <a:solidFill>
                  <a:srgbClr val="275FAB"/>
                </a:solidFill>
                <a:latin typeface="Arial" panose="020B0604020202020204" pitchFamily="34" charset="0"/>
                <a:ea typeface="+mj-ea"/>
                <a:cs typeface="Arial" panose="020B0604020202020204" pitchFamily="34" charset="0"/>
              </a:rPr>
              <a:t>La Dotation de Solidarité Urbaine : 193 000 €</a:t>
            </a:r>
          </a:p>
          <a:p>
            <a:pPr marL="1349375" lvl="3" algn="l" defTabSz="900113">
              <a:spcBef>
                <a:spcPts val="1000"/>
              </a:spcBef>
              <a:buFont typeface="Wingdings" panose="05000000000000000000" pitchFamily="2" charset="2"/>
              <a:buChar char="§"/>
            </a:pPr>
            <a:r>
              <a:rPr lang="fr-FR" sz="2400" b="1" dirty="0">
                <a:solidFill>
                  <a:srgbClr val="275FAB"/>
                </a:solidFill>
                <a:latin typeface="Arial" panose="020B0604020202020204" pitchFamily="34" charset="0"/>
                <a:ea typeface="+mj-ea"/>
                <a:cs typeface="Arial" panose="020B0604020202020204" pitchFamily="34" charset="0"/>
              </a:rPr>
              <a:t>La Dotation Nationale de Péréquation : 259 000 €</a:t>
            </a:r>
          </a:p>
          <a:p>
            <a:pPr marL="539750" lvl="1" algn="l" defTabSz="900113">
              <a:spcBef>
                <a:spcPts val="1000"/>
              </a:spcBef>
              <a:buFont typeface="Wingdings" panose="05000000000000000000" pitchFamily="2" charset="2"/>
              <a:buChar char="§"/>
            </a:pPr>
            <a:r>
              <a:rPr lang="fr-FR" sz="2400" b="1" dirty="0">
                <a:solidFill>
                  <a:srgbClr val="275FAB"/>
                </a:solidFill>
                <a:latin typeface="Arial" panose="020B0604020202020204" pitchFamily="34" charset="0"/>
                <a:ea typeface="+mj-ea"/>
                <a:cs typeface="Arial" panose="020B0604020202020204" pitchFamily="34" charset="0"/>
              </a:rPr>
              <a:t>  Les différentes compensations (taxe d’habitation, taxe foncière,…) : 228 500 €</a:t>
            </a:r>
          </a:p>
          <a:p>
            <a:pPr marL="539750" lvl="1" algn="l" defTabSz="900113">
              <a:spcBef>
                <a:spcPts val="1000"/>
              </a:spcBef>
              <a:buFont typeface="Wingdings" panose="05000000000000000000" pitchFamily="2" charset="2"/>
              <a:buChar char="§"/>
            </a:pPr>
            <a:r>
              <a:rPr lang="fr-FR" sz="2400" b="1" dirty="0">
                <a:solidFill>
                  <a:srgbClr val="275FAB"/>
                </a:solidFill>
                <a:latin typeface="Arial" panose="020B0604020202020204" pitchFamily="34" charset="0"/>
                <a:ea typeface="+mj-ea"/>
                <a:cs typeface="Arial" panose="020B0604020202020204" pitchFamily="34" charset="0"/>
              </a:rPr>
              <a:t>  Les participations de nos différents partenaires (CAF, ACSE,…) : 1 226 593 €</a:t>
            </a:r>
          </a:p>
          <a:p>
            <a:pPr marL="539750" lvl="1" algn="l" defTabSz="900113">
              <a:spcBef>
                <a:spcPts val="1000"/>
              </a:spcBef>
              <a:buFont typeface="Wingdings" panose="05000000000000000000" pitchFamily="2" charset="2"/>
              <a:buChar char="§"/>
            </a:pPr>
            <a:r>
              <a:rPr lang="fr-FR" sz="2400" b="1" dirty="0">
                <a:solidFill>
                  <a:srgbClr val="275FAB"/>
                </a:solidFill>
                <a:latin typeface="Arial" panose="020B0604020202020204" pitchFamily="34" charset="0"/>
                <a:ea typeface="+mj-ea"/>
                <a:cs typeface="Arial" panose="020B0604020202020204" pitchFamily="34" charset="0"/>
              </a:rPr>
              <a:t>  Le Fonds national pour les nuisance aéroportuaires : 280 000 €</a:t>
            </a:r>
          </a:p>
          <a:p>
            <a:pPr marL="539750" lvl="1" algn="l" defTabSz="900113">
              <a:spcBef>
                <a:spcPts val="1000"/>
              </a:spcBef>
              <a:buFont typeface="Wingdings" panose="05000000000000000000" pitchFamily="2" charset="2"/>
              <a:buChar char="§"/>
            </a:pPr>
            <a:r>
              <a:rPr lang="fr-FR" sz="2400" b="1" dirty="0">
                <a:solidFill>
                  <a:srgbClr val="275FAB"/>
                </a:solidFill>
                <a:latin typeface="Arial" panose="020B0604020202020204" pitchFamily="34" charset="0"/>
                <a:ea typeface="+mj-ea"/>
                <a:cs typeface="Arial" panose="020B0604020202020204" pitchFamily="34" charset="0"/>
              </a:rPr>
              <a:t>  Les autres dotations (Dotation de recensement et Dotation de titres sécurisés) : 25 210 €</a:t>
            </a:r>
          </a:p>
          <a:p>
            <a:pPr marL="539750" lvl="1" algn="l" defTabSz="900113">
              <a:spcBef>
                <a:spcPts val="1000"/>
              </a:spcBef>
              <a:buFont typeface="Wingdings" panose="05000000000000000000" pitchFamily="2" charset="2"/>
              <a:buChar char="§"/>
            </a:pPr>
            <a:r>
              <a:rPr lang="fr-FR" sz="2400" b="1" dirty="0">
                <a:solidFill>
                  <a:srgbClr val="275FAB"/>
                </a:solidFill>
                <a:latin typeface="Arial" panose="020B0604020202020204" pitchFamily="34" charset="0"/>
                <a:ea typeface="+mj-ea"/>
                <a:cs typeface="Arial" panose="020B0604020202020204" pitchFamily="34" charset="0"/>
              </a:rPr>
              <a:t>  La partie fonctionnement du FCTVA : 50 000 €</a:t>
            </a:r>
          </a:p>
          <a:p>
            <a:pPr marL="539750" lvl="1" algn="l" defTabSz="900113">
              <a:spcBef>
                <a:spcPts val="1000"/>
              </a:spcBef>
              <a:buFont typeface="Wingdings" panose="05000000000000000000" pitchFamily="2" charset="2"/>
              <a:buChar char="§"/>
            </a:pPr>
            <a:r>
              <a:rPr lang="fr-FR" sz="2400" b="1" dirty="0">
                <a:solidFill>
                  <a:srgbClr val="275FAB"/>
                </a:solidFill>
                <a:latin typeface="Arial" panose="020B0604020202020204" pitchFamily="34" charset="0"/>
                <a:ea typeface="+mj-ea"/>
                <a:cs typeface="Arial" panose="020B0604020202020204" pitchFamily="34" charset="0"/>
              </a:rPr>
              <a:t>  La Dotation Générale de Décentralisation : 169 037 €</a:t>
            </a:r>
          </a:p>
        </p:txBody>
      </p:sp>
      <p:sp>
        <p:nvSpPr>
          <p:cNvPr id="20" name="object 15">
            <a:extLst>
              <a:ext uri="{FF2B5EF4-FFF2-40B4-BE49-F238E27FC236}">
                <a16:creationId xmlns:a16="http://schemas.microsoft.com/office/drawing/2014/main" id="{166C9ED6-78E7-4A68-AA00-0A9165126BEB}"/>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a:solidFill>
                  <a:srgbClr val="00B7EC"/>
                </a:solidFill>
                <a:latin typeface="Verdana"/>
                <a:cs typeface="Verdana"/>
              </a:rPr>
              <a:t>Budget Primitif 2023</a:t>
            </a:r>
            <a:endParaRPr sz="1450" dirty="0">
              <a:latin typeface="Verdana"/>
              <a:cs typeface="Verdana"/>
            </a:endParaRPr>
          </a:p>
        </p:txBody>
      </p:sp>
    </p:spTree>
    <p:extLst>
      <p:ext uri="{BB962C8B-B14F-4D97-AF65-F5344CB8AC3E}">
        <p14:creationId xmlns:p14="http://schemas.microsoft.com/office/powerpoint/2010/main" val="267946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11</a:t>
            </a:r>
            <a:endParaRPr sz="1650" dirty="0">
              <a:latin typeface="Verdana"/>
              <a:cs typeface="Verdana"/>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Recettes de fonctionnement</a:t>
            </a:r>
            <a:endParaRPr sz="1450" dirty="0">
              <a:latin typeface="Verdana"/>
              <a:cs typeface="Verdana"/>
            </a:endParaRPr>
          </a:p>
        </p:txBody>
      </p:sp>
      <p:sp>
        <p:nvSpPr>
          <p:cNvPr id="47" name="object 15">
            <a:extLst>
              <a:ext uri="{FF2B5EF4-FFF2-40B4-BE49-F238E27FC236}">
                <a16:creationId xmlns:a16="http://schemas.microsoft.com/office/drawing/2014/main" id="{81149BBA-7D91-4387-B81B-A54B523A6CB0}"/>
              </a:ext>
            </a:extLst>
          </p:cNvPr>
          <p:cNvSpPr txBox="1"/>
          <p:nvPr/>
        </p:nvSpPr>
        <p:spPr>
          <a:xfrm>
            <a:off x="6268454" y="10132687"/>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Section de fonctionnement</a:t>
            </a:r>
            <a:endParaRPr lang="fr-FR" sz="1450" dirty="0">
              <a:latin typeface="Verdana"/>
              <a:cs typeface="Verdana"/>
            </a:endParaRPr>
          </a:p>
        </p:txBody>
      </p:sp>
      <p:sp>
        <p:nvSpPr>
          <p:cNvPr id="6" name="Rectangle 5">
            <a:extLst>
              <a:ext uri="{FF2B5EF4-FFF2-40B4-BE49-F238E27FC236}">
                <a16:creationId xmlns:a16="http://schemas.microsoft.com/office/drawing/2014/main" id="{4517DC5D-3344-4003-8C66-367BFCA9383C}"/>
              </a:ext>
            </a:extLst>
          </p:cNvPr>
          <p:cNvSpPr/>
          <p:nvPr/>
        </p:nvSpPr>
        <p:spPr>
          <a:xfrm>
            <a:off x="2051050" y="1539875"/>
            <a:ext cx="15468600" cy="8402300"/>
          </a:xfrm>
          <a:prstGeom prst="rect">
            <a:avLst/>
          </a:prstGeom>
        </p:spPr>
        <p:txBody>
          <a:bodyPr wrap="square">
            <a:spAutoFit/>
          </a:bodyPr>
          <a:lstStyle/>
          <a:p>
            <a:pPr marL="342900" indent="-342900" algn="l" defTabSz="900113">
              <a:lnSpc>
                <a:spcPct val="100000"/>
              </a:lnSpc>
              <a:buFont typeface="Wingdings" panose="05000000000000000000" pitchFamily="2" charset="2"/>
              <a:buChar char="§"/>
            </a:pPr>
            <a:r>
              <a:rPr lang="fr-FR" sz="3600" b="1" u="sng" dirty="0">
                <a:solidFill>
                  <a:srgbClr val="275FAB"/>
                </a:solidFill>
                <a:latin typeface="Arial" panose="020B0604020202020204" pitchFamily="34" charset="0"/>
                <a:ea typeface="+mj-ea"/>
                <a:cs typeface="Arial" panose="020B0604020202020204" pitchFamily="34" charset="0"/>
              </a:rPr>
              <a:t>Des produits de la fiscalité : 14,52 M€</a:t>
            </a:r>
          </a:p>
          <a:p>
            <a:pPr marL="342900" indent="-342900" algn="l" defTabSz="900113">
              <a:lnSpc>
                <a:spcPct val="100000"/>
              </a:lnSpc>
              <a:buFont typeface="Wingdings" panose="05000000000000000000" pitchFamily="2" charset="2"/>
              <a:buChar char="§"/>
            </a:pPr>
            <a:endParaRPr lang="fr-FR" sz="3600" b="1" dirty="0">
              <a:solidFill>
                <a:srgbClr val="275FAB"/>
              </a:solidFill>
              <a:latin typeface="Arial" panose="020B0604020202020204" pitchFamily="34" charset="0"/>
              <a:ea typeface="+mj-ea"/>
              <a:cs typeface="Arial" panose="020B0604020202020204" pitchFamily="34" charset="0"/>
            </a:endParaRPr>
          </a:p>
          <a:p>
            <a:pPr marL="342900" indent="-342900" algn="l" defTabSz="900113">
              <a:lnSpc>
                <a:spcPct val="100000"/>
              </a:lnSpc>
              <a:buFont typeface="Wingdings" panose="05000000000000000000" pitchFamily="2" charset="2"/>
              <a:buChar char="§"/>
            </a:pPr>
            <a:endParaRPr lang="fr-FR" sz="3600" b="1" dirty="0">
              <a:solidFill>
                <a:srgbClr val="275FAB"/>
              </a:solidFill>
              <a:latin typeface="Arial" panose="020B0604020202020204" pitchFamily="34" charset="0"/>
              <a:ea typeface="+mj-ea"/>
              <a:cs typeface="Arial" panose="020B0604020202020204" pitchFamily="34" charset="0"/>
            </a:endParaRPr>
          </a:p>
          <a:p>
            <a:pPr lvl="1"/>
            <a:r>
              <a:rPr lang="fr-FR" sz="3600" b="1" dirty="0">
                <a:solidFill>
                  <a:srgbClr val="275FAB"/>
                </a:solidFill>
                <a:latin typeface="Arial" panose="020B0604020202020204" pitchFamily="34" charset="0"/>
                <a:ea typeface="+mj-ea"/>
                <a:cs typeface="Arial" panose="020B0604020202020204" pitchFamily="34" charset="0"/>
              </a:rPr>
              <a:t>Ce montant pour 2023 est estimé en augmentation par rapport au BP 2022  (49.37%), du  fait, notamment, de la prise en compte de l’état 1259 de 2023 (notification de la DGFIP), d’un coefficient de revalorisation des bases estimé à 7,1% (LF 2023) et d’une augmentation de l’ordre de 18,7% des taux d’imposition communaux.</a:t>
            </a:r>
          </a:p>
          <a:p>
            <a:pPr lvl="1"/>
            <a:endParaRPr lang="fr-FR" sz="3600" b="1" dirty="0">
              <a:solidFill>
                <a:srgbClr val="275FAB"/>
              </a:solidFill>
              <a:latin typeface="Arial" panose="020B0604020202020204" pitchFamily="34" charset="0"/>
              <a:cs typeface="Arial" panose="020B0604020202020204" pitchFamily="34" charset="0"/>
            </a:endParaRPr>
          </a:p>
          <a:p>
            <a:pPr lvl="1"/>
            <a:r>
              <a:rPr lang="fr-FR" sz="3600" b="1" dirty="0">
                <a:solidFill>
                  <a:srgbClr val="275FAB"/>
                </a:solidFill>
                <a:latin typeface="Arial" panose="020B0604020202020204" pitchFamily="34" charset="0"/>
                <a:cs typeface="Arial" panose="020B0604020202020204" pitchFamily="34" charset="0"/>
              </a:rPr>
              <a:t>Ces produits comprennent pour 1,3 M€ un retour de non compensation de la Taxe d’habitation des syndicats intercommunaux à fiscalité propre auxquels adhère notre commune, recette fragile car soumise à contestation.</a:t>
            </a:r>
          </a:p>
          <a:p>
            <a:pPr lvl="1"/>
            <a:endParaRPr lang="fr-FR" sz="3600" b="1" dirty="0">
              <a:solidFill>
                <a:srgbClr val="275FAB"/>
              </a:solidFill>
              <a:latin typeface="Arial" panose="020B0604020202020204" pitchFamily="34" charset="0"/>
              <a:ea typeface="+mj-ea"/>
              <a:cs typeface="Arial" panose="020B0604020202020204" pitchFamily="34" charset="0"/>
            </a:endParaRPr>
          </a:p>
          <a:p>
            <a:r>
              <a:rPr lang="fr-FR" sz="3600" b="1" dirty="0">
                <a:solidFill>
                  <a:srgbClr val="275FAB"/>
                </a:solidFill>
                <a:latin typeface="Arial" panose="020B0604020202020204" pitchFamily="34" charset="0"/>
                <a:ea typeface="+mj-ea"/>
                <a:cs typeface="Arial" panose="020B0604020202020204" pitchFamily="34" charset="0"/>
              </a:rPr>
              <a:t> </a:t>
            </a:r>
          </a:p>
        </p:txBody>
      </p:sp>
      <p:sp>
        <p:nvSpPr>
          <p:cNvPr id="20" name="object 15">
            <a:extLst>
              <a:ext uri="{FF2B5EF4-FFF2-40B4-BE49-F238E27FC236}">
                <a16:creationId xmlns:a16="http://schemas.microsoft.com/office/drawing/2014/main" id="{166C9ED6-78E7-4A68-AA00-0A9165126BEB}"/>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a:solidFill>
                  <a:srgbClr val="00B7EC"/>
                </a:solidFill>
                <a:latin typeface="Verdana"/>
                <a:cs typeface="Verdana"/>
              </a:rPr>
              <a:t>Budget Primitif 2023</a:t>
            </a:r>
            <a:endParaRPr sz="1450" dirty="0">
              <a:latin typeface="Verdana"/>
              <a:cs typeface="Verdana"/>
            </a:endParaRPr>
          </a:p>
        </p:txBody>
      </p:sp>
    </p:spTree>
    <p:extLst>
      <p:ext uri="{BB962C8B-B14F-4D97-AF65-F5344CB8AC3E}">
        <p14:creationId xmlns:p14="http://schemas.microsoft.com/office/powerpoint/2010/main" val="119995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12</a:t>
            </a:r>
            <a:endParaRPr sz="1650" dirty="0">
              <a:latin typeface="Verdana"/>
              <a:cs typeface="Verdana"/>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96266" y="10604444"/>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Recettes de fonctionnement</a:t>
            </a:r>
            <a:endParaRPr sz="1450" dirty="0">
              <a:latin typeface="Verdana"/>
              <a:cs typeface="Verdana"/>
            </a:endParaRPr>
          </a:p>
        </p:txBody>
      </p:sp>
      <p:sp>
        <p:nvSpPr>
          <p:cNvPr id="47" name="object 15">
            <a:extLst>
              <a:ext uri="{FF2B5EF4-FFF2-40B4-BE49-F238E27FC236}">
                <a16:creationId xmlns:a16="http://schemas.microsoft.com/office/drawing/2014/main" id="{81149BBA-7D91-4387-B81B-A54B523A6CB0}"/>
              </a:ext>
            </a:extLst>
          </p:cNvPr>
          <p:cNvSpPr txBox="1"/>
          <p:nvPr/>
        </p:nvSpPr>
        <p:spPr>
          <a:xfrm>
            <a:off x="6213946" y="10617787"/>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Section de fonctionnement</a:t>
            </a:r>
            <a:endParaRPr lang="fr-FR" sz="1450" dirty="0">
              <a:latin typeface="Verdana"/>
              <a:cs typeface="Verdana"/>
            </a:endParaRPr>
          </a:p>
        </p:txBody>
      </p:sp>
      <p:sp>
        <p:nvSpPr>
          <p:cNvPr id="6" name="Rectangle 5">
            <a:extLst>
              <a:ext uri="{FF2B5EF4-FFF2-40B4-BE49-F238E27FC236}">
                <a16:creationId xmlns:a16="http://schemas.microsoft.com/office/drawing/2014/main" id="{4517DC5D-3344-4003-8C66-367BFCA9383C}"/>
              </a:ext>
            </a:extLst>
          </p:cNvPr>
          <p:cNvSpPr/>
          <p:nvPr/>
        </p:nvSpPr>
        <p:spPr>
          <a:xfrm>
            <a:off x="1861981" y="523496"/>
            <a:ext cx="17062541" cy="9941183"/>
          </a:xfrm>
          <a:prstGeom prst="rect">
            <a:avLst/>
          </a:prstGeom>
        </p:spPr>
        <p:txBody>
          <a:bodyPr wrap="square">
            <a:spAutoFit/>
          </a:bodyPr>
          <a:lstStyle/>
          <a:p>
            <a:pPr algn="l" defTabSz="900113"/>
            <a:r>
              <a:rPr lang="fr-FR" sz="3200" b="1" u="sng" dirty="0">
                <a:solidFill>
                  <a:srgbClr val="275FAB"/>
                </a:solidFill>
                <a:latin typeface="Arial" panose="020B0604020202020204" pitchFamily="34" charset="0"/>
                <a:ea typeface="+mj-ea"/>
                <a:cs typeface="Arial" panose="020B0604020202020204" pitchFamily="34" charset="0"/>
              </a:rPr>
              <a:t>Autres recettes fiscales dont :</a:t>
            </a:r>
          </a:p>
          <a:p>
            <a:pPr algn="l" defTabSz="900113"/>
            <a:endParaRPr lang="fr-FR" sz="3200" b="1" u="sng" dirty="0">
              <a:solidFill>
                <a:srgbClr val="275FAB"/>
              </a:solidFill>
              <a:latin typeface="Arial" panose="020B0604020202020204" pitchFamily="34" charset="0"/>
              <a:ea typeface="+mj-ea"/>
              <a:cs typeface="Arial" panose="020B0604020202020204" pitchFamily="34" charset="0"/>
            </a:endParaRPr>
          </a:p>
          <a:p>
            <a:pPr marL="457200" lvl="1" indent="-457200" algn="l" defTabSz="900113">
              <a:buFont typeface="Arial" panose="020B0604020202020204" pitchFamily="34" charset="0"/>
              <a:buChar char="•"/>
            </a:pPr>
            <a:r>
              <a:rPr lang="fr-FR" sz="3200" b="1" dirty="0">
                <a:solidFill>
                  <a:srgbClr val="275FAB"/>
                </a:solidFill>
                <a:latin typeface="Arial" panose="020B0604020202020204" pitchFamily="34" charset="0"/>
                <a:ea typeface="+mj-ea"/>
                <a:cs typeface="Arial" panose="020B0604020202020204" pitchFamily="34" charset="0"/>
              </a:rPr>
              <a:t>L‘Attribution de compensation versée par la Communauté d’Agglomération Plaine Vallée : 1,350 M€</a:t>
            </a:r>
          </a:p>
          <a:p>
            <a:pPr marL="457200" lvl="1" indent="-457200" algn="l" defTabSz="900113">
              <a:buFont typeface="Arial" panose="020B0604020202020204" pitchFamily="34" charset="0"/>
              <a:buChar char="•"/>
            </a:pPr>
            <a:endParaRPr lang="fr-FR" sz="3200" b="1" dirty="0">
              <a:solidFill>
                <a:srgbClr val="275FAB"/>
              </a:solidFill>
              <a:latin typeface="Arial" panose="020B0604020202020204" pitchFamily="34" charset="0"/>
              <a:ea typeface="+mj-ea"/>
              <a:cs typeface="Arial" panose="020B0604020202020204" pitchFamily="34" charset="0"/>
            </a:endParaRPr>
          </a:p>
          <a:p>
            <a:pPr marL="457200" lvl="1" indent="-457200" algn="l" defTabSz="900113">
              <a:buFont typeface="Arial" panose="020B0604020202020204" pitchFamily="34" charset="0"/>
              <a:buChar char="•"/>
            </a:pPr>
            <a:r>
              <a:rPr lang="fr-FR" sz="3200" b="1" dirty="0">
                <a:solidFill>
                  <a:srgbClr val="275FAB"/>
                </a:solidFill>
                <a:latin typeface="Arial" panose="020B0604020202020204" pitchFamily="34" charset="0"/>
                <a:ea typeface="+mj-ea"/>
                <a:cs typeface="Arial" panose="020B0604020202020204" pitchFamily="34" charset="0"/>
              </a:rPr>
              <a:t>La Dotation de solidarité communautaire : 70 000 €</a:t>
            </a:r>
          </a:p>
          <a:p>
            <a:pPr marL="457200" lvl="1" indent="-457200" algn="l" defTabSz="900113">
              <a:buFont typeface="Arial" panose="020B0604020202020204" pitchFamily="34" charset="0"/>
              <a:buChar char="•"/>
            </a:pPr>
            <a:endParaRPr lang="fr-FR" sz="3200" b="1" dirty="0">
              <a:solidFill>
                <a:srgbClr val="275FAB"/>
              </a:solidFill>
              <a:latin typeface="Arial" panose="020B0604020202020204" pitchFamily="34" charset="0"/>
              <a:ea typeface="+mj-ea"/>
              <a:cs typeface="Arial" panose="020B0604020202020204" pitchFamily="34" charset="0"/>
            </a:endParaRPr>
          </a:p>
          <a:p>
            <a:pPr marL="457200" lvl="1" indent="-457200" algn="l" defTabSz="900113">
              <a:buFont typeface="Arial" panose="020B0604020202020204" pitchFamily="34" charset="0"/>
              <a:buChar char="•"/>
            </a:pPr>
            <a:r>
              <a:rPr lang="fr-FR" sz="3200" b="1" dirty="0">
                <a:solidFill>
                  <a:srgbClr val="275FAB"/>
                </a:solidFill>
                <a:latin typeface="Arial" panose="020B0604020202020204" pitchFamily="34" charset="0"/>
                <a:ea typeface="+mj-ea"/>
                <a:cs typeface="Arial" panose="020B0604020202020204" pitchFamily="34" charset="0"/>
              </a:rPr>
              <a:t>Le versement du prélèvement des paris hippiques : 540 000€ </a:t>
            </a:r>
          </a:p>
          <a:p>
            <a:pPr marL="457200" lvl="1" indent="-457200" algn="l" defTabSz="900113">
              <a:buFont typeface="Arial" panose="020B0604020202020204" pitchFamily="34" charset="0"/>
              <a:buChar char="•"/>
            </a:pPr>
            <a:endParaRPr lang="fr-FR" sz="3200" b="1" dirty="0">
              <a:solidFill>
                <a:srgbClr val="275FAB"/>
              </a:solidFill>
              <a:latin typeface="Arial" panose="020B0604020202020204" pitchFamily="34" charset="0"/>
              <a:ea typeface="+mj-ea"/>
              <a:cs typeface="Arial" panose="020B0604020202020204" pitchFamily="34" charset="0"/>
            </a:endParaRPr>
          </a:p>
          <a:p>
            <a:pPr marL="457200" lvl="1" indent="-457200" algn="l" defTabSz="900113">
              <a:buFont typeface="Arial" panose="020B0604020202020204" pitchFamily="34" charset="0"/>
              <a:buChar char="•"/>
            </a:pPr>
            <a:r>
              <a:rPr lang="fr-FR" sz="3200" b="1" dirty="0">
                <a:solidFill>
                  <a:srgbClr val="275FAB"/>
                </a:solidFill>
                <a:latin typeface="Arial" panose="020B0604020202020204" pitchFamily="34" charset="0"/>
                <a:ea typeface="+mj-ea"/>
                <a:cs typeface="Arial" panose="020B0604020202020204" pitchFamily="34" charset="0"/>
              </a:rPr>
              <a:t>Les droits de mutation : 800 000€</a:t>
            </a:r>
          </a:p>
          <a:p>
            <a:pPr marL="457200" lvl="1" indent="-457200" algn="l" defTabSz="900113">
              <a:buFont typeface="Arial" panose="020B0604020202020204" pitchFamily="34" charset="0"/>
              <a:buChar char="•"/>
            </a:pPr>
            <a:endParaRPr lang="fr-FR" sz="3200" b="1" dirty="0">
              <a:solidFill>
                <a:srgbClr val="F15557"/>
              </a:solidFill>
              <a:latin typeface="Arial" panose="020B0604020202020204" pitchFamily="34" charset="0"/>
              <a:ea typeface="+mj-ea"/>
              <a:cs typeface="Arial" panose="020B0604020202020204" pitchFamily="34" charset="0"/>
            </a:endParaRPr>
          </a:p>
          <a:p>
            <a:pPr marL="457200" lvl="1" indent="-457200" algn="l" defTabSz="900113">
              <a:buFont typeface="Arial" panose="020B0604020202020204" pitchFamily="34" charset="0"/>
              <a:buChar char="•"/>
            </a:pPr>
            <a:r>
              <a:rPr lang="fr-FR" sz="3200" b="1" dirty="0">
                <a:solidFill>
                  <a:srgbClr val="275FAB"/>
                </a:solidFill>
                <a:latin typeface="Arial" panose="020B0604020202020204" pitchFamily="34" charset="0"/>
                <a:ea typeface="+mj-ea"/>
                <a:cs typeface="Arial" panose="020B0604020202020204" pitchFamily="34" charset="0"/>
              </a:rPr>
              <a:t>La Taxe sur l’électricité : 250 000 €</a:t>
            </a:r>
            <a:endParaRPr lang="fr-FR" sz="3200" b="1" dirty="0">
              <a:solidFill>
                <a:srgbClr val="F15557"/>
              </a:solidFill>
              <a:latin typeface="Arial" panose="020B0604020202020204" pitchFamily="34" charset="0"/>
              <a:ea typeface="+mj-ea"/>
              <a:cs typeface="Arial" panose="020B0604020202020204" pitchFamily="34" charset="0"/>
            </a:endParaRPr>
          </a:p>
          <a:p>
            <a:pPr marL="457200" lvl="1" indent="-457200" algn="l" defTabSz="900113">
              <a:buFont typeface="Arial" panose="020B0604020202020204" pitchFamily="34" charset="0"/>
              <a:buChar char="•"/>
            </a:pPr>
            <a:endParaRPr lang="fr-FR" sz="3200" b="1" dirty="0">
              <a:solidFill>
                <a:srgbClr val="F15557"/>
              </a:solidFill>
              <a:latin typeface="Arial" panose="020B0604020202020204" pitchFamily="34" charset="0"/>
              <a:ea typeface="+mj-ea"/>
              <a:cs typeface="Arial" panose="020B0604020202020204" pitchFamily="34" charset="0"/>
            </a:endParaRPr>
          </a:p>
          <a:p>
            <a:pPr marL="457200" lvl="1" indent="-457200" algn="l" defTabSz="900113">
              <a:buFont typeface="Arial" panose="020B0604020202020204" pitchFamily="34" charset="0"/>
              <a:buChar char="•"/>
            </a:pPr>
            <a:r>
              <a:rPr lang="fr-FR" sz="3200" b="1" dirty="0">
                <a:solidFill>
                  <a:srgbClr val="275FAB"/>
                </a:solidFill>
                <a:latin typeface="Arial" panose="020B0604020202020204" pitchFamily="34" charset="0"/>
                <a:ea typeface="+mj-ea"/>
                <a:cs typeface="Arial" panose="020B0604020202020204" pitchFamily="34" charset="0"/>
              </a:rPr>
              <a:t>Le Fonds National de Garantie Individuel des Ressources (FNGIR) : 150 000 €</a:t>
            </a:r>
          </a:p>
          <a:p>
            <a:pPr marL="457200" lvl="1" indent="-457200" algn="l" defTabSz="900113">
              <a:buFont typeface="Arial" panose="020B0604020202020204" pitchFamily="34" charset="0"/>
              <a:buChar char="•"/>
            </a:pPr>
            <a:endParaRPr lang="fr-FR" sz="3200" b="1" dirty="0">
              <a:solidFill>
                <a:srgbClr val="275FAB"/>
              </a:solidFill>
              <a:latin typeface="Arial" panose="020B0604020202020204" pitchFamily="34" charset="0"/>
              <a:ea typeface="+mj-ea"/>
              <a:cs typeface="Arial" panose="020B0604020202020204" pitchFamily="34" charset="0"/>
            </a:endParaRPr>
          </a:p>
          <a:p>
            <a:pPr marL="457200" lvl="1" indent="-457200" algn="l" defTabSz="900113">
              <a:buFont typeface="Arial" panose="020B0604020202020204" pitchFamily="34" charset="0"/>
              <a:buChar char="•"/>
            </a:pPr>
            <a:r>
              <a:rPr lang="fr-FR" sz="3200" b="1" dirty="0">
                <a:solidFill>
                  <a:srgbClr val="275FAB"/>
                </a:solidFill>
                <a:latin typeface="Arial" panose="020B0604020202020204" pitchFamily="34" charset="0"/>
                <a:ea typeface="+mj-ea"/>
                <a:cs typeface="Arial" panose="020B0604020202020204" pitchFamily="34" charset="0"/>
              </a:rPr>
              <a:t>Les droits de place : 118 884 €</a:t>
            </a:r>
          </a:p>
          <a:p>
            <a:pPr marL="457200" lvl="1" indent="-457200" algn="l" defTabSz="900113">
              <a:buFont typeface="Arial" panose="020B0604020202020204" pitchFamily="34" charset="0"/>
              <a:buChar char="•"/>
            </a:pPr>
            <a:endParaRPr lang="fr-FR" sz="3200" b="1" dirty="0">
              <a:solidFill>
                <a:srgbClr val="275FAB"/>
              </a:solidFill>
              <a:latin typeface="Arial" panose="020B0604020202020204" pitchFamily="34" charset="0"/>
              <a:ea typeface="+mj-ea"/>
              <a:cs typeface="Arial" panose="020B0604020202020204" pitchFamily="34" charset="0"/>
            </a:endParaRPr>
          </a:p>
          <a:p>
            <a:pPr marL="457200" lvl="1" indent="-457200" algn="l" defTabSz="900113">
              <a:buFont typeface="Arial" panose="020B0604020202020204" pitchFamily="34" charset="0"/>
              <a:buChar char="•"/>
            </a:pPr>
            <a:r>
              <a:rPr lang="fr-FR" sz="3200" b="1" dirty="0">
                <a:solidFill>
                  <a:srgbClr val="275FAB"/>
                </a:solidFill>
                <a:latin typeface="Arial" panose="020B0604020202020204" pitchFamily="34" charset="0"/>
                <a:ea typeface="+mj-ea"/>
                <a:cs typeface="Arial" panose="020B0604020202020204" pitchFamily="34" charset="0"/>
              </a:rPr>
              <a:t>La taxe locale sur la Publicité Extérieure : 40 000 €</a:t>
            </a:r>
          </a:p>
          <a:p>
            <a:pPr marL="457200" lvl="1" indent="-457200" algn="l" defTabSz="900113">
              <a:buFont typeface="Arial" panose="020B0604020202020204" pitchFamily="34" charset="0"/>
              <a:buChar char="•"/>
            </a:pPr>
            <a:endParaRPr lang="fr-FR" sz="3200" b="1" dirty="0">
              <a:solidFill>
                <a:srgbClr val="275FAB"/>
              </a:solidFill>
              <a:latin typeface="Arial" panose="020B0604020202020204" pitchFamily="34" charset="0"/>
              <a:ea typeface="+mj-ea"/>
              <a:cs typeface="Arial" panose="020B0604020202020204" pitchFamily="34" charset="0"/>
            </a:endParaRPr>
          </a:p>
          <a:p>
            <a:pPr marL="457200" lvl="1" indent="-457200" algn="l" defTabSz="900113">
              <a:buFont typeface="Arial" panose="020B0604020202020204" pitchFamily="34" charset="0"/>
              <a:buChar char="•"/>
            </a:pPr>
            <a:r>
              <a:rPr lang="fr-FR" sz="3200" b="1" dirty="0">
                <a:solidFill>
                  <a:srgbClr val="275FAB"/>
                </a:solidFill>
                <a:latin typeface="Arial" panose="020B0604020202020204" pitchFamily="34" charset="0"/>
                <a:ea typeface="+mj-ea"/>
                <a:cs typeface="Arial" panose="020B0604020202020204" pitchFamily="34" charset="0"/>
              </a:rPr>
              <a:t>Les autres taxes : 3 000€</a:t>
            </a:r>
          </a:p>
        </p:txBody>
      </p:sp>
      <p:sp>
        <p:nvSpPr>
          <p:cNvPr id="20" name="object 15">
            <a:extLst>
              <a:ext uri="{FF2B5EF4-FFF2-40B4-BE49-F238E27FC236}">
                <a16:creationId xmlns:a16="http://schemas.microsoft.com/office/drawing/2014/main" id="{166C9ED6-78E7-4A68-AA00-0A9165126BEB}"/>
              </a:ext>
            </a:extLst>
          </p:cNvPr>
          <p:cNvSpPr txBox="1"/>
          <p:nvPr/>
        </p:nvSpPr>
        <p:spPr>
          <a:xfrm>
            <a:off x="1365250" y="1059032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Tree>
    <p:extLst>
      <p:ext uri="{BB962C8B-B14F-4D97-AF65-F5344CB8AC3E}">
        <p14:creationId xmlns:p14="http://schemas.microsoft.com/office/powerpoint/2010/main" val="338922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13</a:t>
            </a:r>
            <a:endParaRPr sz="1650" dirty="0">
              <a:latin typeface="Verdana"/>
              <a:cs typeface="Verdana"/>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Recettes de fonctionnement</a:t>
            </a:r>
            <a:endParaRPr sz="1450" dirty="0">
              <a:latin typeface="Verdana"/>
              <a:cs typeface="Verdana"/>
            </a:endParaRPr>
          </a:p>
        </p:txBody>
      </p:sp>
      <p:sp>
        <p:nvSpPr>
          <p:cNvPr id="47" name="object 15">
            <a:extLst>
              <a:ext uri="{FF2B5EF4-FFF2-40B4-BE49-F238E27FC236}">
                <a16:creationId xmlns:a16="http://schemas.microsoft.com/office/drawing/2014/main" id="{81149BBA-7D91-4387-B81B-A54B523A6CB0}"/>
              </a:ext>
            </a:extLst>
          </p:cNvPr>
          <p:cNvSpPr txBox="1"/>
          <p:nvPr/>
        </p:nvSpPr>
        <p:spPr>
          <a:xfrm>
            <a:off x="6268454" y="10132687"/>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Section de fonctionnement</a:t>
            </a:r>
            <a:endParaRPr lang="fr-FR" sz="1450" dirty="0">
              <a:latin typeface="Verdana"/>
              <a:cs typeface="Verdana"/>
            </a:endParaRPr>
          </a:p>
        </p:txBody>
      </p:sp>
      <p:sp>
        <p:nvSpPr>
          <p:cNvPr id="6" name="Rectangle 5">
            <a:extLst>
              <a:ext uri="{FF2B5EF4-FFF2-40B4-BE49-F238E27FC236}">
                <a16:creationId xmlns:a16="http://schemas.microsoft.com/office/drawing/2014/main" id="{4517DC5D-3344-4003-8C66-367BFCA9383C}"/>
              </a:ext>
            </a:extLst>
          </p:cNvPr>
          <p:cNvSpPr/>
          <p:nvPr/>
        </p:nvSpPr>
        <p:spPr>
          <a:xfrm>
            <a:off x="1441450" y="1616075"/>
            <a:ext cx="15468600" cy="4524315"/>
          </a:xfrm>
          <a:prstGeom prst="rect">
            <a:avLst/>
          </a:prstGeom>
        </p:spPr>
        <p:txBody>
          <a:bodyPr wrap="square">
            <a:spAutoFit/>
          </a:bodyPr>
          <a:lstStyle/>
          <a:p>
            <a:pPr lvl="1" algn="l" defTabSz="900113">
              <a:lnSpc>
                <a:spcPct val="100000"/>
              </a:lnSpc>
            </a:pPr>
            <a:r>
              <a:rPr lang="fr-FR" sz="3200" b="1" u="sng" dirty="0">
                <a:solidFill>
                  <a:srgbClr val="275FAB"/>
                </a:solidFill>
                <a:latin typeface="Arial" panose="020B0604020202020204" pitchFamily="34" charset="0"/>
                <a:ea typeface="+mj-ea"/>
                <a:cs typeface="Arial" panose="020B0604020202020204" pitchFamily="34" charset="0"/>
              </a:rPr>
              <a:t>Des autres recettes</a:t>
            </a:r>
          </a:p>
          <a:p>
            <a:pPr marL="457200" lvl="1" indent="-457200" algn="l" defTabSz="900113">
              <a:lnSpc>
                <a:spcPct val="100000"/>
              </a:lnSpc>
              <a:buFont typeface="Arial" panose="020B0604020202020204" pitchFamily="34" charset="0"/>
              <a:buChar char="•"/>
            </a:pPr>
            <a:endParaRPr lang="fr-FR" sz="3200" b="1" dirty="0">
              <a:solidFill>
                <a:srgbClr val="275FAB"/>
              </a:solidFill>
              <a:latin typeface="Arial" panose="020B0604020202020204" pitchFamily="34" charset="0"/>
              <a:ea typeface="+mj-ea"/>
              <a:cs typeface="Arial" panose="020B0604020202020204" pitchFamily="34" charset="0"/>
            </a:endParaRPr>
          </a:p>
          <a:p>
            <a:pPr marL="457200" lvl="1" indent="-457200" algn="l" defTabSz="900113">
              <a:lnSpc>
                <a:spcPct val="100000"/>
              </a:lnSpc>
              <a:buFont typeface="Arial" panose="020B0604020202020204" pitchFamily="34" charset="0"/>
              <a:buChar char="•"/>
            </a:pPr>
            <a:r>
              <a:rPr lang="fr-FR" sz="3200" b="1" dirty="0">
                <a:solidFill>
                  <a:srgbClr val="275FAB"/>
                </a:solidFill>
                <a:latin typeface="Arial" panose="020B0604020202020204" pitchFamily="34" charset="0"/>
                <a:ea typeface="+mj-ea"/>
                <a:cs typeface="Arial" panose="020B0604020202020204" pitchFamily="34" charset="0"/>
              </a:rPr>
              <a:t>Produit des services : 2 191 229 €</a:t>
            </a:r>
          </a:p>
          <a:p>
            <a:pPr marL="457200" lvl="1" indent="-457200" algn="l" defTabSz="900113">
              <a:lnSpc>
                <a:spcPct val="100000"/>
              </a:lnSpc>
              <a:buFont typeface="Arial" panose="020B0604020202020204" pitchFamily="34" charset="0"/>
              <a:buChar char="•"/>
            </a:pPr>
            <a:endParaRPr lang="fr-FR" sz="3200" b="1" dirty="0">
              <a:solidFill>
                <a:srgbClr val="F15557"/>
              </a:solidFill>
              <a:latin typeface="Arial" panose="020B0604020202020204" pitchFamily="34" charset="0"/>
              <a:ea typeface="+mj-ea"/>
              <a:cs typeface="Arial" panose="020B0604020202020204" pitchFamily="34" charset="0"/>
            </a:endParaRPr>
          </a:p>
          <a:p>
            <a:pPr marL="457200" lvl="1" indent="-457200" algn="l" defTabSz="900113">
              <a:lnSpc>
                <a:spcPct val="100000"/>
              </a:lnSpc>
              <a:buFont typeface="Arial" panose="020B0604020202020204" pitchFamily="34" charset="0"/>
              <a:buChar char="•"/>
            </a:pPr>
            <a:r>
              <a:rPr lang="fr-FR" sz="3200" b="1" dirty="0">
                <a:solidFill>
                  <a:srgbClr val="275FAB"/>
                </a:solidFill>
                <a:latin typeface="Arial" panose="020B0604020202020204" pitchFamily="34" charset="0"/>
                <a:ea typeface="+mj-ea"/>
                <a:cs typeface="Arial" panose="020B0604020202020204" pitchFamily="34" charset="0"/>
              </a:rPr>
              <a:t>Produit de gestion courante et divers : 542 100 €</a:t>
            </a:r>
          </a:p>
          <a:p>
            <a:pPr marL="457200" lvl="1" indent="-457200" algn="l" defTabSz="900113">
              <a:lnSpc>
                <a:spcPct val="100000"/>
              </a:lnSpc>
              <a:buFont typeface="Arial" panose="020B0604020202020204" pitchFamily="34" charset="0"/>
              <a:buChar char="•"/>
            </a:pPr>
            <a:endParaRPr lang="fr-FR" sz="3200" b="1" dirty="0">
              <a:solidFill>
                <a:srgbClr val="275FAB"/>
              </a:solidFill>
              <a:latin typeface="Arial" panose="020B0604020202020204" pitchFamily="34" charset="0"/>
              <a:ea typeface="+mj-ea"/>
              <a:cs typeface="Arial" panose="020B0604020202020204" pitchFamily="34" charset="0"/>
            </a:endParaRPr>
          </a:p>
          <a:p>
            <a:pPr marL="457200" lvl="1" indent="-457200" algn="l" defTabSz="900113">
              <a:lnSpc>
                <a:spcPct val="100000"/>
              </a:lnSpc>
              <a:buFont typeface="Arial" panose="020B0604020202020204" pitchFamily="34" charset="0"/>
              <a:buChar char="•"/>
            </a:pPr>
            <a:r>
              <a:rPr lang="fr-FR" sz="3200" b="1" dirty="0">
                <a:solidFill>
                  <a:srgbClr val="275FAB"/>
                </a:solidFill>
                <a:latin typeface="Arial" panose="020B0604020202020204" pitchFamily="34" charset="0"/>
                <a:ea typeface="+mj-ea"/>
                <a:cs typeface="Arial" panose="020B0604020202020204" pitchFamily="34" charset="0"/>
              </a:rPr>
              <a:t>Les produits financiers : 127 170 €</a:t>
            </a:r>
          </a:p>
          <a:p>
            <a:pPr marL="457200" lvl="1" indent="-457200" algn="l" defTabSz="900113">
              <a:lnSpc>
                <a:spcPct val="100000"/>
              </a:lnSpc>
              <a:buFont typeface="Arial" panose="020B0604020202020204" pitchFamily="34" charset="0"/>
              <a:buChar char="•"/>
            </a:pPr>
            <a:endParaRPr lang="fr-FR" sz="3200" b="1" dirty="0">
              <a:solidFill>
                <a:srgbClr val="275FAB"/>
              </a:solidFill>
              <a:latin typeface="Arial" panose="020B0604020202020204" pitchFamily="34" charset="0"/>
              <a:ea typeface="+mj-ea"/>
              <a:cs typeface="Arial" panose="020B0604020202020204" pitchFamily="34" charset="0"/>
            </a:endParaRPr>
          </a:p>
          <a:p>
            <a:pPr marL="457200" lvl="1" indent="-457200" algn="l" defTabSz="900113">
              <a:lnSpc>
                <a:spcPct val="100000"/>
              </a:lnSpc>
              <a:buFont typeface="Arial" panose="020B0604020202020204" pitchFamily="34" charset="0"/>
              <a:buChar char="•"/>
            </a:pPr>
            <a:r>
              <a:rPr lang="fr-FR" sz="3200" b="1" dirty="0">
                <a:solidFill>
                  <a:srgbClr val="275FAB"/>
                </a:solidFill>
                <a:latin typeface="Arial" panose="020B0604020202020204" pitchFamily="34" charset="0"/>
                <a:ea typeface="+mj-ea"/>
                <a:cs typeface="Arial" panose="020B0604020202020204" pitchFamily="34" charset="0"/>
              </a:rPr>
              <a:t>Les produits exceptionnels : 35 300 €</a:t>
            </a:r>
          </a:p>
        </p:txBody>
      </p:sp>
      <p:sp>
        <p:nvSpPr>
          <p:cNvPr id="20" name="object 15">
            <a:extLst>
              <a:ext uri="{FF2B5EF4-FFF2-40B4-BE49-F238E27FC236}">
                <a16:creationId xmlns:a16="http://schemas.microsoft.com/office/drawing/2014/main" id="{166C9ED6-78E7-4A68-AA00-0A9165126BEB}"/>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a:solidFill>
                  <a:srgbClr val="00B7EC"/>
                </a:solidFill>
                <a:latin typeface="Verdana"/>
                <a:cs typeface="Verdana"/>
              </a:rPr>
              <a:t>Budget Primitif 2023</a:t>
            </a:r>
            <a:endParaRPr sz="1450" dirty="0">
              <a:latin typeface="Verdana"/>
              <a:cs typeface="Verdana"/>
            </a:endParaRPr>
          </a:p>
        </p:txBody>
      </p:sp>
    </p:spTree>
    <p:extLst>
      <p:ext uri="{BB962C8B-B14F-4D97-AF65-F5344CB8AC3E}">
        <p14:creationId xmlns:p14="http://schemas.microsoft.com/office/powerpoint/2010/main" val="3947996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14</a:t>
            </a:r>
            <a:endParaRPr sz="1650" dirty="0">
              <a:latin typeface="Verdana"/>
              <a:cs typeface="Verdana"/>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Recettes de fonctionnement</a:t>
            </a:r>
            <a:endParaRPr sz="1450" dirty="0">
              <a:latin typeface="Verdana"/>
              <a:cs typeface="Verdana"/>
            </a:endParaRPr>
          </a:p>
        </p:txBody>
      </p:sp>
      <p:sp>
        <p:nvSpPr>
          <p:cNvPr id="47" name="object 15">
            <a:extLst>
              <a:ext uri="{FF2B5EF4-FFF2-40B4-BE49-F238E27FC236}">
                <a16:creationId xmlns:a16="http://schemas.microsoft.com/office/drawing/2014/main" id="{81149BBA-7D91-4387-B81B-A54B523A6CB0}"/>
              </a:ext>
            </a:extLst>
          </p:cNvPr>
          <p:cNvSpPr txBox="1"/>
          <p:nvPr/>
        </p:nvSpPr>
        <p:spPr>
          <a:xfrm>
            <a:off x="6268454" y="10132687"/>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Section de fonctionnement</a:t>
            </a:r>
            <a:endParaRPr lang="fr-FR" sz="1450" dirty="0">
              <a:latin typeface="Verdana"/>
              <a:cs typeface="Verdana"/>
            </a:endParaRPr>
          </a:p>
        </p:txBody>
      </p:sp>
      <p:sp>
        <p:nvSpPr>
          <p:cNvPr id="20" name="object 15">
            <a:extLst>
              <a:ext uri="{FF2B5EF4-FFF2-40B4-BE49-F238E27FC236}">
                <a16:creationId xmlns:a16="http://schemas.microsoft.com/office/drawing/2014/main" id="{166C9ED6-78E7-4A68-AA00-0A9165126BEB}"/>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a:solidFill>
                  <a:srgbClr val="00B7EC"/>
                </a:solidFill>
                <a:latin typeface="Verdana"/>
                <a:cs typeface="Verdana"/>
              </a:rPr>
              <a:t>Budget Primitif 2023</a:t>
            </a:r>
            <a:endParaRPr sz="1450" dirty="0">
              <a:latin typeface="Verdana"/>
              <a:cs typeface="Verdana"/>
            </a:endParaRPr>
          </a:p>
        </p:txBody>
      </p:sp>
      <p:sp>
        <p:nvSpPr>
          <p:cNvPr id="3" name="Rectangle 2">
            <a:extLst>
              <a:ext uri="{FF2B5EF4-FFF2-40B4-BE49-F238E27FC236}">
                <a16:creationId xmlns:a16="http://schemas.microsoft.com/office/drawing/2014/main" id="{12CDDF43-308F-4147-BD56-8BDA453190F6}"/>
              </a:ext>
            </a:extLst>
          </p:cNvPr>
          <p:cNvSpPr/>
          <p:nvPr/>
        </p:nvSpPr>
        <p:spPr>
          <a:xfrm>
            <a:off x="4260850" y="890413"/>
            <a:ext cx="9842438" cy="373757"/>
          </a:xfrm>
          <a:prstGeom prst="rect">
            <a:avLst/>
          </a:prstGeom>
        </p:spPr>
        <p:txBody>
          <a:bodyPr wrap="none">
            <a:spAutoFit/>
          </a:bodyPr>
          <a:lstStyle/>
          <a:p>
            <a:pPr marL="90170" algn="just">
              <a:lnSpc>
                <a:spcPct val="107000"/>
              </a:lnSpc>
              <a:spcAft>
                <a:spcPts val="800"/>
              </a:spcAft>
            </a:pPr>
            <a:r>
              <a:rPr lang="fr-FR" sz="1800" b="1" u="sng" dirty="0">
                <a:effectLst/>
                <a:latin typeface="Arial" panose="020B0604020202020204" pitchFamily="34" charset="0"/>
                <a:ea typeface="Calibri" panose="020F0502020204030204" pitchFamily="34" charset="0"/>
                <a:cs typeface="Times New Roman" panose="02020603050405020304" pitchFamily="18" charset="0"/>
              </a:rPr>
              <a:t>SYNTHESE : REPARTITION DES RECETTES REELLES DE FONCTIONNEMENT BP 2023</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Graphique 16">
            <a:extLst>
              <a:ext uri="{FF2B5EF4-FFF2-40B4-BE49-F238E27FC236}">
                <a16:creationId xmlns:a16="http://schemas.microsoft.com/office/drawing/2014/main" id="{190F82DE-6879-4E04-AA4F-8F6A8545BEEA}"/>
              </a:ext>
            </a:extLst>
          </p:cNvPr>
          <p:cNvGraphicFramePr/>
          <p:nvPr>
            <p:extLst>
              <p:ext uri="{D42A27DB-BD31-4B8C-83A1-F6EECF244321}">
                <p14:modId xmlns:p14="http://schemas.microsoft.com/office/powerpoint/2010/main" val="1605382069"/>
              </p:ext>
            </p:extLst>
          </p:nvPr>
        </p:nvGraphicFramePr>
        <p:xfrm>
          <a:off x="2660650" y="1616075"/>
          <a:ext cx="13792200" cy="830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1534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AC1CAB48-090E-4A0C-16D6-69F7D2CD0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259" y="384371"/>
            <a:ext cx="13208889" cy="8805926"/>
          </a:xfrm>
          <a:prstGeom prst="rect">
            <a:avLst/>
          </a:prstGeom>
        </p:spPr>
      </p:pic>
      <p:grpSp>
        <p:nvGrpSpPr>
          <p:cNvPr id="16" name="Groupe 15">
            <a:extLst>
              <a:ext uri="{FF2B5EF4-FFF2-40B4-BE49-F238E27FC236}">
                <a16:creationId xmlns:a16="http://schemas.microsoft.com/office/drawing/2014/main" id="{F92A4B7F-A81F-13E5-2E54-FEECCEABFC28}"/>
              </a:ext>
            </a:extLst>
          </p:cNvPr>
          <p:cNvGrpSpPr/>
          <p:nvPr/>
        </p:nvGrpSpPr>
        <p:grpSpPr>
          <a:xfrm>
            <a:off x="18638177" y="9771071"/>
            <a:ext cx="625475" cy="1043673"/>
            <a:chOff x="18638177" y="9771071"/>
            <a:chExt cx="625475" cy="1043673"/>
          </a:xfrm>
        </p:grpSpPr>
        <p:grpSp>
          <p:nvGrpSpPr>
            <p:cNvPr id="5" name="object 5"/>
            <p:cNvGrpSpPr/>
            <p:nvPr/>
          </p:nvGrpSpPr>
          <p:grpSpPr>
            <a:xfrm>
              <a:off x="18712271" y="9771071"/>
              <a:ext cx="477520" cy="669290"/>
              <a:chOff x="18712271" y="9771071"/>
              <a:chExt cx="477520" cy="669290"/>
            </a:xfrm>
          </p:grpSpPr>
          <p:sp>
            <p:nvSpPr>
              <p:cNvPr id="6" name="object 6"/>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7" name="object 7"/>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8" name="object 8"/>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9" name="object 9"/>
            <p:cNvGrpSpPr/>
            <p:nvPr/>
          </p:nvGrpSpPr>
          <p:grpSpPr>
            <a:xfrm>
              <a:off x="18638177" y="10516294"/>
              <a:ext cx="625475" cy="298450"/>
              <a:chOff x="18638177" y="10516294"/>
              <a:chExt cx="625475" cy="298450"/>
            </a:xfrm>
          </p:grpSpPr>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2" name="object 12"/>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9" name="Rectangle 18">
            <a:extLst>
              <a:ext uri="{FF2B5EF4-FFF2-40B4-BE49-F238E27FC236}">
                <a16:creationId xmlns:a16="http://schemas.microsoft.com/office/drawing/2014/main" id="{2D90DAF5-F975-542E-EE20-3D2B3E855E36}"/>
              </a:ext>
            </a:extLst>
          </p:cNvPr>
          <p:cNvSpPr/>
          <p:nvPr/>
        </p:nvSpPr>
        <p:spPr>
          <a:xfrm>
            <a:off x="406461" y="378782"/>
            <a:ext cx="7465298" cy="8805926"/>
          </a:xfrm>
          <a:prstGeom prst="rect">
            <a:avLst/>
          </a:prstGeom>
          <a:solidFill>
            <a:srgbClr val="27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endParaRPr lang="fr-FR" sz="2800" b="0" dirty="0">
              <a:latin typeface="Arial" panose="020B0604020202020204" pitchFamily="34" charset="0"/>
              <a:cs typeface="Arial" panose="020B0604020202020204" pitchFamily="34" charset="0"/>
            </a:endParaRPr>
          </a:p>
          <a:p>
            <a:pPr marL="449263"/>
            <a:endParaRPr lang="fr-FR" sz="2800" dirty="0">
              <a:latin typeface="Arial" panose="020B0604020202020204" pitchFamily="34" charset="0"/>
              <a:cs typeface="Arial" panose="020B0604020202020204" pitchFamily="34" charset="0"/>
            </a:endParaRPr>
          </a:p>
        </p:txBody>
      </p:sp>
      <p:sp>
        <p:nvSpPr>
          <p:cNvPr id="4" name="object 4"/>
          <p:cNvSpPr txBox="1"/>
          <p:nvPr/>
        </p:nvSpPr>
        <p:spPr>
          <a:xfrm>
            <a:off x="564840" y="2759075"/>
            <a:ext cx="8191810" cy="1261884"/>
          </a:xfrm>
          <a:prstGeom prst="rect">
            <a:avLst/>
          </a:prstGeom>
          <a:noFill/>
        </p:spPr>
        <p:txBody>
          <a:bodyPr vert="horz" wrap="square" lIns="0" tIns="0" rIns="0" bIns="0" rtlCol="0">
            <a:spAutoFit/>
          </a:bodyPr>
          <a:lstStyle/>
          <a:p>
            <a:pPr marL="1067435" marR="1948814">
              <a:lnSpc>
                <a:spcPct val="100499"/>
              </a:lnSpc>
            </a:pPr>
            <a:r>
              <a:rPr lang="fr-FR" sz="4100" b="1" spc="-10" dirty="0">
                <a:solidFill>
                  <a:srgbClr val="FFFFFF"/>
                </a:solidFill>
                <a:latin typeface="Arial"/>
                <a:cs typeface="Arial"/>
              </a:rPr>
              <a:t>DEPENSES DE FONCTIONNEMENT</a:t>
            </a:r>
            <a:endParaRPr lang="fr-FR" sz="2450" dirty="0">
              <a:latin typeface="Arial"/>
              <a:cs typeface="Arial"/>
            </a:endParaRPr>
          </a:p>
        </p:txBody>
      </p:sp>
      <p:sp>
        <p:nvSpPr>
          <p:cNvPr id="2" name="object 2">
            <a:extLst>
              <a:ext uri="{FF2B5EF4-FFF2-40B4-BE49-F238E27FC236}">
                <a16:creationId xmlns:a16="http://schemas.microsoft.com/office/drawing/2014/main" id="{5A66D370-B4A7-B68B-07D5-575DCCB3DB9E}"/>
              </a:ext>
            </a:extLst>
          </p:cNvPr>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15</a:t>
            </a:r>
            <a:endParaRPr sz="1650" dirty="0">
              <a:latin typeface="Verdana"/>
              <a:cs typeface="Verdana"/>
            </a:endParaRPr>
          </a:p>
        </p:txBody>
      </p:sp>
      <p:sp>
        <p:nvSpPr>
          <p:cNvPr id="20" name="object 16">
            <a:extLst>
              <a:ext uri="{FF2B5EF4-FFF2-40B4-BE49-F238E27FC236}">
                <a16:creationId xmlns:a16="http://schemas.microsoft.com/office/drawing/2014/main" id="{41103681-8AC5-2F20-C97E-BCFAC73F9536}"/>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de fonctionnement</a:t>
            </a:r>
            <a:endParaRPr sz="1450" dirty="0">
              <a:latin typeface="Verdana"/>
              <a:cs typeface="Verdana"/>
            </a:endParaRPr>
          </a:p>
        </p:txBody>
      </p:sp>
      <p:sp>
        <p:nvSpPr>
          <p:cNvPr id="21" name="object 15">
            <a:extLst>
              <a:ext uri="{FF2B5EF4-FFF2-40B4-BE49-F238E27FC236}">
                <a16:creationId xmlns:a16="http://schemas.microsoft.com/office/drawing/2014/main" id="{6D73B53F-C977-4B50-B442-D47E2BEB9808}"/>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Tree>
    <p:extLst>
      <p:ext uri="{BB962C8B-B14F-4D97-AF65-F5344CB8AC3E}">
        <p14:creationId xmlns:p14="http://schemas.microsoft.com/office/powerpoint/2010/main" val="83138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16</a:t>
            </a:r>
            <a:endParaRPr sz="1650" dirty="0">
              <a:latin typeface="Verdana"/>
              <a:cs typeface="Verdana"/>
            </a:endParaRPr>
          </a:p>
        </p:txBody>
      </p:sp>
      <p:sp>
        <p:nvSpPr>
          <p:cNvPr id="5" name="object 5"/>
          <p:cNvSpPr txBox="1">
            <a:spLocks noGrp="1"/>
          </p:cNvSpPr>
          <p:nvPr>
            <p:ph type="title"/>
          </p:nvPr>
        </p:nvSpPr>
        <p:spPr>
          <a:xfrm>
            <a:off x="977922" y="1684431"/>
            <a:ext cx="16680312" cy="6306214"/>
          </a:xfrm>
          <a:prstGeom prst="rect">
            <a:avLst/>
          </a:prstGeom>
        </p:spPr>
        <p:txBody>
          <a:bodyPr vert="horz" wrap="square" lIns="0" tIns="12065" rIns="0" bIns="0" rtlCol="0">
            <a:spAutoFit/>
          </a:bodyPr>
          <a:lstStyle/>
          <a:p>
            <a:pPr lvl="0"/>
            <a:r>
              <a:rPr lang="fr-FR" sz="3200" cap="all" dirty="0"/>
              <a:t>Dépenses prévisionnelles de fonctionnement </a:t>
            </a:r>
            <a:r>
              <a:rPr lang="fr-FR" sz="3600" dirty="0"/>
              <a:t>2023</a:t>
            </a:r>
            <a:r>
              <a:rPr lang="fr-FR" dirty="0"/>
              <a:t>: </a:t>
            </a:r>
            <a:r>
              <a:rPr lang="fr-FR" sz="3600" dirty="0"/>
              <a:t>25 281 523 €.</a:t>
            </a:r>
            <a:br>
              <a:rPr lang="fr-FR" sz="3600" dirty="0"/>
            </a:br>
            <a:br>
              <a:rPr lang="fr-FR" sz="3600" dirty="0"/>
            </a:br>
            <a:r>
              <a:rPr lang="fr-FR" sz="2400" dirty="0"/>
              <a:t>Soit 50,67% du budget</a:t>
            </a:r>
            <a:br>
              <a:rPr lang="fr-FR" sz="2400" dirty="0"/>
            </a:br>
            <a:br>
              <a:rPr lang="fr-FR" sz="2400" dirty="0"/>
            </a:br>
            <a:r>
              <a:rPr lang="fr-FR" sz="3200" dirty="0"/>
              <a:t>ELLES COMPRENNENT :</a:t>
            </a:r>
            <a:br>
              <a:rPr lang="fr-FR" sz="3200" dirty="0"/>
            </a:br>
            <a:br>
              <a:rPr lang="fr-FR" sz="3200" dirty="0"/>
            </a:br>
            <a:r>
              <a:rPr lang="fr-FR" sz="3200" dirty="0"/>
              <a:t>DES CHARGES À CARACTÈRE GÉNÉRAL : 7 549 112 €</a:t>
            </a:r>
            <a:br>
              <a:rPr lang="fr-FR" sz="3200" dirty="0"/>
            </a:br>
            <a:br>
              <a:rPr lang="fr-FR" sz="3200" dirty="0"/>
            </a:br>
            <a:r>
              <a:rPr lang="fr-FR" sz="3200" dirty="0"/>
              <a:t>Elles sont en augmentation par rapport à 2022 (+22,72%) du fait de l’inflation et de l’augmentation des prix de certains biens et services (Gaz, électricité, alimentation, matériaux, matériel,... )</a:t>
            </a:r>
            <a:br>
              <a:rPr lang="fr-FR" sz="3200" dirty="0"/>
            </a:br>
            <a:r>
              <a:rPr lang="fr-FR" sz="3200" dirty="0"/>
              <a:t> </a:t>
            </a:r>
            <a:br>
              <a:rPr lang="fr-FR" sz="3200" dirty="0"/>
            </a:br>
            <a:endParaRPr lang="fr-FR" sz="3200" dirty="0">
              <a:solidFill>
                <a:srgbClr val="FF0000"/>
              </a:solidFill>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Dépenses de fonctionnement</a:t>
            </a:r>
            <a:endParaRPr sz="1450" dirty="0">
              <a:latin typeface="Verdana"/>
              <a:cs typeface="Verdana"/>
            </a:endParaRPr>
          </a:p>
        </p:txBody>
      </p:sp>
      <p:sp>
        <p:nvSpPr>
          <p:cNvPr id="20" name="object 15">
            <a:extLst>
              <a:ext uri="{FF2B5EF4-FFF2-40B4-BE49-F238E27FC236}">
                <a16:creationId xmlns:a16="http://schemas.microsoft.com/office/drawing/2014/main" id="{847B2705-D024-4FA5-8B79-F56800A47466}"/>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21" name="object 16">
            <a:extLst>
              <a:ext uri="{FF2B5EF4-FFF2-40B4-BE49-F238E27FC236}">
                <a16:creationId xmlns:a16="http://schemas.microsoft.com/office/drawing/2014/main" id="{130B2664-E351-44C9-AEE5-9F682C7ED619}"/>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de fonctionnement</a:t>
            </a:r>
            <a:endParaRPr sz="1450" dirty="0">
              <a:latin typeface="Verdana"/>
              <a:cs typeface="Verdana"/>
            </a:endParaRPr>
          </a:p>
        </p:txBody>
      </p:sp>
    </p:spTree>
    <p:extLst>
      <p:ext uri="{BB962C8B-B14F-4D97-AF65-F5344CB8AC3E}">
        <p14:creationId xmlns:p14="http://schemas.microsoft.com/office/powerpoint/2010/main" val="2834129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17</a:t>
            </a:r>
            <a:endParaRPr sz="1650" dirty="0">
              <a:latin typeface="Verdana"/>
              <a:cs typeface="Verdana"/>
            </a:endParaRPr>
          </a:p>
        </p:txBody>
      </p:sp>
      <p:sp>
        <p:nvSpPr>
          <p:cNvPr id="5" name="object 5"/>
          <p:cNvSpPr txBox="1">
            <a:spLocks noGrp="1"/>
          </p:cNvSpPr>
          <p:nvPr>
            <p:ph type="title"/>
          </p:nvPr>
        </p:nvSpPr>
        <p:spPr>
          <a:xfrm>
            <a:off x="977922" y="1138128"/>
            <a:ext cx="16680312" cy="7891263"/>
          </a:xfrm>
          <a:prstGeom prst="rect">
            <a:avLst/>
          </a:prstGeom>
        </p:spPr>
        <p:txBody>
          <a:bodyPr vert="horz" wrap="square" lIns="0" tIns="12065" rIns="0" bIns="0" rtlCol="0">
            <a:spAutoFit/>
          </a:bodyPr>
          <a:lstStyle/>
          <a:p>
            <a:pPr marL="82550" lvl="0"/>
            <a:r>
              <a:rPr lang="fr-FR" sz="3200" dirty="0"/>
              <a:t>DES DÉPENSES DE RESSOURCES HUMAINES : 13 255 101 € </a:t>
            </a:r>
            <a:br>
              <a:rPr lang="fr-FR" sz="3200" dirty="0"/>
            </a:br>
            <a:br>
              <a:rPr lang="fr-FR" sz="3200" dirty="0"/>
            </a:br>
            <a:r>
              <a:rPr lang="fr-FR" sz="3200" dirty="0"/>
              <a:t>Elles sont en hausse de 15,54 % par rapport au Budget Primitif 2022</a:t>
            </a:r>
            <a:br>
              <a:rPr lang="fr-FR" sz="3200" dirty="0"/>
            </a:br>
            <a:br>
              <a:rPr lang="fr-FR" sz="3200" dirty="0"/>
            </a:br>
            <a:r>
              <a:rPr lang="fr-FR" sz="3200" dirty="0"/>
              <a:t>Elles intègrent :</a:t>
            </a:r>
            <a:br>
              <a:rPr lang="fr-FR" sz="3200" dirty="0"/>
            </a:br>
            <a:br>
              <a:rPr lang="fr-FR" sz="3200" dirty="0"/>
            </a:br>
            <a:r>
              <a:rPr lang="fr-FR" sz="3200" dirty="0"/>
              <a:t>  - le glissement vieillesse technicité (GVT),</a:t>
            </a:r>
            <a:br>
              <a:rPr lang="fr-FR" sz="3200" dirty="0"/>
            </a:br>
            <a:r>
              <a:rPr lang="fr-FR" sz="3200" dirty="0"/>
              <a:t>  - l’augmentation du point d’indice de 3,5% de 2022 en année pleine</a:t>
            </a:r>
            <a:br>
              <a:rPr lang="fr-FR" sz="3200" dirty="0"/>
            </a:br>
            <a:r>
              <a:rPr lang="fr-FR" sz="3200" dirty="0"/>
              <a:t>  - une prévision d’augmentation du point d’indice de 5% pour 2023</a:t>
            </a:r>
            <a:br>
              <a:rPr lang="fr-FR" sz="3200" dirty="0"/>
            </a:br>
            <a:r>
              <a:rPr lang="fr-FR" sz="3200" dirty="0"/>
              <a:t>  - l’augmentation de la prise en charge de la protection sociale complémentaire par la ville</a:t>
            </a:r>
            <a:br>
              <a:rPr lang="fr-FR" sz="3200" dirty="0"/>
            </a:br>
            <a:r>
              <a:rPr lang="fr-FR" sz="3200" dirty="0"/>
              <a:t>  - la monétisation du CET</a:t>
            </a:r>
            <a:br>
              <a:rPr lang="fr-FR" sz="3200" dirty="0"/>
            </a:br>
            <a:r>
              <a:rPr lang="fr-FR" sz="3200" dirty="0"/>
              <a:t>  - une prévision de reclassement indiciaire suite à l’augmentation du SMIC</a:t>
            </a:r>
            <a:br>
              <a:rPr lang="fr-FR" sz="3200" dirty="0"/>
            </a:br>
            <a:r>
              <a:rPr lang="fr-FR" sz="3200" dirty="0"/>
              <a:t>  - l’augmentation des frais liés aux reclassements (remplacement des agents en PPR, période préparatoire au reclassement d’un an par agent)</a:t>
            </a:r>
            <a:br>
              <a:rPr lang="fr-FR" sz="3200" dirty="0"/>
            </a:br>
            <a:endParaRPr lang="fr-FR" sz="3200" dirty="0">
              <a:solidFill>
                <a:srgbClr val="FF0000"/>
              </a:solidFill>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Dépenses de fonctionnement</a:t>
            </a:r>
            <a:endParaRPr sz="1450" dirty="0">
              <a:latin typeface="Verdana"/>
              <a:cs typeface="Verdana"/>
            </a:endParaRPr>
          </a:p>
        </p:txBody>
      </p:sp>
      <p:sp>
        <p:nvSpPr>
          <p:cNvPr id="20" name="object 15">
            <a:extLst>
              <a:ext uri="{FF2B5EF4-FFF2-40B4-BE49-F238E27FC236}">
                <a16:creationId xmlns:a16="http://schemas.microsoft.com/office/drawing/2014/main" id="{847B2705-D024-4FA5-8B79-F56800A47466}"/>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21" name="object 16">
            <a:extLst>
              <a:ext uri="{FF2B5EF4-FFF2-40B4-BE49-F238E27FC236}">
                <a16:creationId xmlns:a16="http://schemas.microsoft.com/office/drawing/2014/main" id="{130B2664-E351-44C9-AEE5-9F682C7ED619}"/>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de fonctionnement</a:t>
            </a:r>
            <a:endParaRPr sz="1450" dirty="0">
              <a:latin typeface="Verdana"/>
              <a:cs typeface="Verdana"/>
            </a:endParaRPr>
          </a:p>
        </p:txBody>
      </p:sp>
    </p:spTree>
    <p:extLst>
      <p:ext uri="{BB962C8B-B14F-4D97-AF65-F5344CB8AC3E}">
        <p14:creationId xmlns:p14="http://schemas.microsoft.com/office/powerpoint/2010/main" val="246136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18</a:t>
            </a:r>
            <a:endParaRPr sz="1650" dirty="0">
              <a:latin typeface="Verdana"/>
              <a:cs typeface="Verdana"/>
            </a:endParaRPr>
          </a:p>
        </p:txBody>
      </p:sp>
      <p:sp>
        <p:nvSpPr>
          <p:cNvPr id="5" name="object 5"/>
          <p:cNvSpPr txBox="1">
            <a:spLocks noGrp="1"/>
          </p:cNvSpPr>
          <p:nvPr>
            <p:ph type="title"/>
          </p:nvPr>
        </p:nvSpPr>
        <p:spPr>
          <a:xfrm>
            <a:off x="1898651" y="1463675"/>
            <a:ext cx="15925800" cy="8860759"/>
          </a:xfrm>
          <a:prstGeom prst="rect">
            <a:avLst/>
          </a:prstGeom>
        </p:spPr>
        <p:txBody>
          <a:bodyPr vert="horz" wrap="square" lIns="0" tIns="12065" rIns="0" bIns="0" rtlCol="0">
            <a:spAutoFit/>
          </a:bodyPr>
          <a:lstStyle/>
          <a:p>
            <a:pPr lvl="0"/>
            <a:r>
              <a:rPr lang="fr-FR" sz="3200" dirty="0"/>
              <a:t>DES ATTÉNUATIONS DE CHARGES (chapitre 014) : 210 000 €.</a:t>
            </a:r>
            <a:br>
              <a:rPr lang="fr-FR" sz="3200" dirty="0"/>
            </a:br>
            <a:br>
              <a:rPr lang="fr-FR" dirty="0"/>
            </a:br>
            <a:r>
              <a:rPr lang="fr-FR" sz="3200" dirty="0"/>
              <a:t>En conséquence de notre participation au Fonds National de Péréquation des Ressources Intercommunales et Communales (FPIC) mis en place en 2012</a:t>
            </a:r>
            <a:br>
              <a:rPr lang="fr-FR" sz="3200" dirty="0"/>
            </a:br>
            <a:br>
              <a:rPr lang="fr-FR" dirty="0"/>
            </a:br>
            <a:r>
              <a:rPr lang="fr-FR" sz="3200" dirty="0"/>
              <a:t>DES AUTRES CHARGES DE GESTION COURANTE : 1 593  572 € </a:t>
            </a:r>
            <a:br>
              <a:rPr lang="fr-FR" sz="3200" dirty="0"/>
            </a:br>
            <a:r>
              <a:rPr lang="fr-FR" sz="3200" dirty="0"/>
              <a:t>	</a:t>
            </a:r>
            <a:br>
              <a:rPr lang="fr-FR" sz="3200" dirty="0"/>
            </a:br>
            <a:r>
              <a:rPr lang="fr-FR" sz="3200" dirty="0"/>
              <a:t>Dont notamment:</a:t>
            </a:r>
            <a:br>
              <a:rPr lang="fr-FR" sz="3200" dirty="0"/>
            </a:br>
            <a:r>
              <a:rPr lang="fr-FR" sz="3200" dirty="0"/>
              <a:t>	- Le financement du SDIS (Service Départemental de lutte contre l’Incendie et de Secours) : 377 500 €.</a:t>
            </a:r>
            <a:br>
              <a:rPr lang="fr-FR" sz="3200" dirty="0"/>
            </a:br>
            <a:r>
              <a:rPr lang="fr-FR" sz="3200" dirty="0"/>
              <a:t>	- Les crédits ouverts pour les subventions à verser aux associations et au CCAS: 944 772 €. </a:t>
            </a:r>
            <a:br>
              <a:rPr lang="fr-FR" sz="3200" dirty="0"/>
            </a:br>
            <a:r>
              <a:rPr lang="fr-FR" sz="3200" dirty="0"/>
              <a:t>	- Les indemnités des élus dans l’enveloppe autorisée par le CM à hauteur de 211 300 €, intégrant les dépenses de formation des élus.</a:t>
            </a:r>
            <a:br>
              <a:rPr lang="fr-FR" sz="3200" dirty="0"/>
            </a:br>
            <a:r>
              <a:rPr lang="fr-FR" sz="3200" dirty="0"/>
              <a:t>	-Les créances non recouvrables pour 60 000 € (Admission en non-valeur)</a:t>
            </a:r>
            <a:br>
              <a:rPr lang="fr-FR" sz="3200" dirty="0"/>
            </a:br>
            <a:br>
              <a:rPr lang="fr-FR" dirty="0"/>
            </a:br>
            <a:endParaRPr sz="3600" spc="-20" dirty="0">
              <a:solidFill>
                <a:schemeClr val="tx1"/>
              </a:solidFill>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Dépenses de fonctionnement</a:t>
            </a:r>
            <a:endParaRPr sz="1450" dirty="0">
              <a:latin typeface="Verdana"/>
              <a:cs typeface="Verdana"/>
            </a:endParaRPr>
          </a:p>
        </p:txBody>
      </p:sp>
      <p:sp>
        <p:nvSpPr>
          <p:cNvPr id="20" name="object 15">
            <a:extLst>
              <a:ext uri="{FF2B5EF4-FFF2-40B4-BE49-F238E27FC236}">
                <a16:creationId xmlns:a16="http://schemas.microsoft.com/office/drawing/2014/main" id="{847B2705-D024-4FA5-8B79-F56800A47466}"/>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21" name="object 16">
            <a:extLst>
              <a:ext uri="{FF2B5EF4-FFF2-40B4-BE49-F238E27FC236}">
                <a16:creationId xmlns:a16="http://schemas.microsoft.com/office/drawing/2014/main" id="{130B2664-E351-44C9-AEE5-9F682C7ED619}"/>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de fonctionnement</a:t>
            </a:r>
            <a:endParaRPr sz="1450" dirty="0">
              <a:latin typeface="Verdana"/>
              <a:cs typeface="Verdana"/>
            </a:endParaRPr>
          </a:p>
        </p:txBody>
      </p:sp>
    </p:spTree>
    <p:extLst>
      <p:ext uri="{BB962C8B-B14F-4D97-AF65-F5344CB8AC3E}">
        <p14:creationId xmlns:p14="http://schemas.microsoft.com/office/powerpoint/2010/main" val="3813478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19</a:t>
            </a:r>
            <a:endParaRPr sz="1650" dirty="0">
              <a:latin typeface="Verdana"/>
              <a:cs typeface="Verdana"/>
            </a:endParaRPr>
          </a:p>
        </p:txBody>
      </p:sp>
      <p:sp>
        <p:nvSpPr>
          <p:cNvPr id="5" name="object 5"/>
          <p:cNvSpPr txBox="1">
            <a:spLocks noGrp="1"/>
          </p:cNvSpPr>
          <p:nvPr>
            <p:ph type="title"/>
          </p:nvPr>
        </p:nvSpPr>
        <p:spPr>
          <a:xfrm>
            <a:off x="1593850" y="2149475"/>
            <a:ext cx="16451713" cy="4444165"/>
          </a:xfrm>
          <a:prstGeom prst="rect">
            <a:avLst/>
          </a:prstGeom>
        </p:spPr>
        <p:txBody>
          <a:bodyPr vert="horz" wrap="square" lIns="0" tIns="12065" rIns="0" bIns="0" rtlCol="0">
            <a:spAutoFit/>
          </a:bodyPr>
          <a:lstStyle/>
          <a:p>
            <a:pPr lvl="0"/>
            <a:r>
              <a:rPr lang="fr-FR" sz="3200" dirty="0"/>
              <a:t>DES CHARGES FINANCIÈRES DES EMPRUNTS : 537 000 € </a:t>
            </a:r>
            <a:br>
              <a:rPr lang="fr-FR" sz="3200" dirty="0"/>
            </a:br>
            <a:br>
              <a:rPr lang="fr-FR" sz="3200" dirty="0"/>
            </a:br>
            <a:r>
              <a:rPr lang="fr-FR" sz="3200" dirty="0"/>
              <a:t>DES CHARGES EXCEPTIONNELLES : 1 292 560 €</a:t>
            </a:r>
            <a:br>
              <a:rPr lang="fr-FR" sz="3200" dirty="0"/>
            </a:br>
            <a:br>
              <a:rPr lang="fr-FR" sz="3200" dirty="0"/>
            </a:br>
            <a:r>
              <a:rPr lang="fr-FR" sz="3200" dirty="0"/>
              <a:t>DES DOTATIONS AUX PROVISIONS : 38 200 € </a:t>
            </a:r>
            <a:br>
              <a:rPr lang="fr-FR" sz="3200" dirty="0"/>
            </a:br>
            <a:br>
              <a:rPr lang="fr-FR" sz="3200" dirty="0"/>
            </a:br>
            <a:r>
              <a:rPr lang="fr-FR" sz="3200" dirty="0"/>
              <a:t>L’EPARGNE BRUTE dégagée par la section de fonctionnement pour venir participer au financement de la section d’investissement s’établit à 805 978 €</a:t>
            </a:r>
            <a:br>
              <a:rPr lang="fr-FR" sz="3200" dirty="0"/>
            </a:br>
            <a:endParaRPr lang="fr-FR" sz="3200" dirty="0">
              <a:solidFill>
                <a:srgbClr val="FF0000"/>
              </a:solidFill>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Dépenses de fonctionnement</a:t>
            </a:r>
            <a:endParaRPr sz="1450" dirty="0">
              <a:latin typeface="Verdana"/>
              <a:cs typeface="Verdana"/>
            </a:endParaRPr>
          </a:p>
        </p:txBody>
      </p:sp>
      <p:sp>
        <p:nvSpPr>
          <p:cNvPr id="20" name="object 15">
            <a:extLst>
              <a:ext uri="{FF2B5EF4-FFF2-40B4-BE49-F238E27FC236}">
                <a16:creationId xmlns:a16="http://schemas.microsoft.com/office/drawing/2014/main" id="{847B2705-D024-4FA5-8B79-F56800A47466}"/>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21" name="object 16">
            <a:extLst>
              <a:ext uri="{FF2B5EF4-FFF2-40B4-BE49-F238E27FC236}">
                <a16:creationId xmlns:a16="http://schemas.microsoft.com/office/drawing/2014/main" id="{130B2664-E351-44C9-AEE5-9F682C7ED619}"/>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de fonctionnement</a:t>
            </a:r>
            <a:endParaRPr sz="1450" dirty="0">
              <a:latin typeface="Verdana"/>
              <a:cs typeface="Verdana"/>
            </a:endParaRPr>
          </a:p>
        </p:txBody>
      </p:sp>
    </p:spTree>
    <p:extLst>
      <p:ext uri="{BB962C8B-B14F-4D97-AF65-F5344CB8AC3E}">
        <p14:creationId xmlns:p14="http://schemas.microsoft.com/office/powerpoint/2010/main" val="229411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376951"/>
            <a:ext cx="19350355" cy="10554970"/>
          </a:xfrm>
          <a:custGeom>
            <a:avLst/>
            <a:gdLst/>
            <a:ahLst/>
            <a:cxnLst/>
            <a:rect l="l" t="t" r="r" b="b"/>
            <a:pathLst>
              <a:path w="19350355" h="10554970">
                <a:moveTo>
                  <a:pt x="19350196" y="0"/>
                </a:moveTo>
                <a:lnTo>
                  <a:pt x="0" y="0"/>
                </a:lnTo>
                <a:lnTo>
                  <a:pt x="0" y="10554652"/>
                </a:lnTo>
                <a:lnTo>
                  <a:pt x="19350196" y="10554652"/>
                </a:lnTo>
                <a:lnTo>
                  <a:pt x="19350196" y="0"/>
                </a:lnTo>
                <a:close/>
              </a:path>
            </a:pathLst>
          </a:custGeom>
          <a:solidFill>
            <a:srgbClr val="275FAB"/>
          </a:solidFill>
          <a:ln>
            <a:solidFill>
              <a:srgbClr val="275FAB"/>
            </a:solidFill>
          </a:ln>
        </p:spPr>
        <p:txBody>
          <a:bodyPr wrap="square" lIns="0" tIns="0" rIns="0" bIns="0" rtlCol="0"/>
          <a:lstStyle/>
          <a:p>
            <a:endParaRPr dirty="0"/>
          </a:p>
        </p:txBody>
      </p:sp>
      <p:sp>
        <p:nvSpPr>
          <p:cNvPr id="3" name="object 3"/>
          <p:cNvSpPr txBox="1">
            <a:spLocks noGrp="1"/>
          </p:cNvSpPr>
          <p:nvPr>
            <p:ph type="title"/>
          </p:nvPr>
        </p:nvSpPr>
        <p:spPr>
          <a:xfrm>
            <a:off x="2531726" y="3551603"/>
            <a:ext cx="15064124" cy="5859938"/>
          </a:xfrm>
          <a:prstGeom prst="rect">
            <a:avLst/>
          </a:prstGeom>
        </p:spPr>
        <p:txBody>
          <a:bodyPr vert="horz" wrap="square" lIns="0" tIns="12065" rIns="0" bIns="0" rtlCol="0">
            <a:spAutoFit/>
          </a:bodyPr>
          <a:lstStyle/>
          <a:p>
            <a:pPr marL="457200" lvl="1" indent="0">
              <a:lnSpc>
                <a:spcPct val="100000"/>
              </a:lnSpc>
              <a:buNone/>
            </a:pPr>
            <a:r>
              <a:rPr lang="fr-FR" sz="5400" dirty="0">
                <a:solidFill>
                  <a:srgbClr val="00B7EC"/>
                </a:solidFill>
              </a:rPr>
              <a:t>SOMMAIRE</a:t>
            </a:r>
            <a:br>
              <a:rPr lang="fr-FR" sz="5400" dirty="0">
                <a:solidFill>
                  <a:srgbClr val="00B7EC"/>
                </a:solidFill>
              </a:rPr>
            </a:br>
            <a:br>
              <a:rPr lang="fr-FR" sz="5400" dirty="0">
                <a:solidFill>
                  <a:srgbClr val="00B7EC"/>
                </a:solidFill>
              </a:rPr>
            </a:br>
            <a:r>
              <a:rPr lang="fr-FR" sz="2400" b="1" dirty="0">
                <a:solidFill>
                  <a:schemeClr val="bg1"/>
                </a:solidFill>
                <a:latin typeface="Arial" panose="020B0604020202020204" pitchFamily="34" charset="0"/>
                <a:cs typeface="Arial" panose="020B0604020202020204" pitchFamily="34" charset="0"/>
              </a:rPr>
              <a:t>Préambule</a:t>
            </a:r>
            <a:br>
              <a:rPr lang="fr-FR" sz="2000" b="1" dirty="0">
                <a:solidFill>
                  <a:schemeClr val="bg1"/>
                </a:solidFill>
                <a:latin typeface="Arial" panose="020B0604020202020204" pitchFamily="34" charset="0"/>
                <a:cs typeface="Arial" panose="020B0604020202020204" pitchFamily="34" charset="0"/>
              </a:rPr>
            </a:br>
            <a:br>
              <a:rPr lang="fr-FR" sz="20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Caractéristiques du Budget Primitif 2023 :</a:t>
            </a:r>
            <a:br>
              <a:rPr lang="fr-FR" sz="2400" dirty="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	I. </a:t>
            </a:r>
            <a:r>
              <a:rPr lang="fr-FR" sz="2400" b="1" dirty="0">
                <a:solidFill>
                  <a:schemeClr val="bg1"/>
                </a:solidFill>
                <a:latin typeface="Arial" panose="020B0604020202020204" pitchFamily="34" charset="0"/>
                <a:cs typeface="Arial" panose="020B0604020202020204" pitchFamily="34" charset="0"/>
              </a:rPr>
              <a:t>Section de Fonctionnement</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		</a:t>
            </a:r>
            <a:r>
              <a:rPr lang="fr-FR" sz="2400" dirty="0">
                <a:solidFill>
                  <a:schemeClr val="bg1"/>
                </a:solidFill>
                <a:latin typeface="Arial" panose="020B0604020202020204" pitchFamily="34" charset="0"/>
                <a:cs typeface="Arial" panose="020B0604020202020204" pitchFamily="34" charset="0"/>
              </a:rPr>
              <a:t>A. Dépenses de Fonctionnement</a:t>
            </a:r>
            <a:br>
              <a:rPr lang="fr-FR" sz="2400" dirty="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		B. Recettes de Fonctionnement</a:t>
            </a:r>
            <a:br>
              <a:rPr lang="fr-FR" sz="2400" dirty="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	II. </a:t>
            </a:r>
            <a:r>
              <a:rPr lang="fr-FR" sz="2400" b="1" dirty="0">
                <a:solidFill>
                  <a:schemeClr val="bg1"/>
                </a:solidFill>
                <a:latin typeface="Arial" panose="020B0604020202020204" pitchFamily="34" charset="0"/>
                <a:cs typeface="Arial" panose="020B0604020202020204" pitchFamily="34" charset="0"/>
              </a:rPr>
              <a:t>Section Investissement</a:t>
            </a:r>
            <a:br>
              <a:rPr lang="fr-FR" sz="2400" dirty="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		A. Dépenses d’Investissement</a:t>
            </a:r>
            <a:br>
              <a:rPr lang="fr-FR" sz="2400" dirty="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		B. Recettes d’Investissement</a:t>
            </a:r>
            <a:br>
              <a:rPr lang="fr-FR" sz="2400" dirty="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		C. Dette de la commune</a:t>
            </a:r>
            <a:br>
              <a:rPr lang="fr-FR" sz="2400" dirty="0">
                <a:solidFill>
                  <a:schemeClr val="bg1"/>
                </a:solidFill>
              </a:rPr>
            </a:br>
            <a:br>
              <a:rPr lang="fr-FR" dirty="0">
                <a:solidFill>
                  <a:srgbClr val="FFFFFF"/>
                </a:solidFill>
              </a:rPr>
            </a:br>
            <a:endParaRPr spc="-20" dirty="0">
              <a:solidFill>
                <a:srgbClr val="FFFFFF"/>
              </a:solidFill>
            </a:endParaRPr>
          </a:p>
        </p:txBody>
      </p:sp>
      <p:grpSp>
        <p:nvGrpSpPr>
          <p:cNvPr id="26" name="Groupe 25">
            <a:extLst>
              <a:ext uri="{FF2B5EF4-FFF2-40B4-BE49-F238E27FC236}">
                <a16:creationId xmlns:a16="http://schemas.microsoft.com/office/drawing/2014/main" id="{768AB32F-4EB2-E294-02A3-72B60A3182E4}"/>
              </a:ext>
            </a:extLst>
          </p:cNvPr>
          <p:cNvGrpSpPr/>
          <p:nvPr/>
        </p:nvGrpSpPr>
        <p:grpSpPr>
          <a:xfrm>
            <a:off x="18754686" y="9629088"/>
            <a:ext cx="617855" cy="1030267"/>
            <a:chOff x="17653901" y="8324356"/>
            <a:chExt cx="1388745" cy="2315718"/>
          </a:xfrm>
        </p:grpSpPr>
        <p:sp>
          <p:nvSpPr>
            <p:cNvPr id="27" name="object 4">
              <a:extLst>
                <a:ext uri="{FF2B5EF4-FFF2-40B4-BE49-F238E27FC236}">
                  <a16:creationId xmlns:a16="http://schemas.microsoft.com/office/drawing/2014/main" id="{446D729E-8F00-2EE2-6596-3E20193AEA88}"/>
                </a:ext>
              </a:extLst>
            </p:cNvPr>
            <p:cNvSpPr/>
            <p:nvPr/>
          </p:nvSpPr>
          <p:spPr>
            <a:xfrm>
              <a:off x="18668193" y="8879408"/>
              <a:ext cx="209550" cy="403860"/>
            </a:xfrm>
            <a:custGeom>
              <a:avLst/>
              <a:gdLst/>
              <a:ahLst/>
              <a:cxnLst/>
              <a:rect l="l" t="t" r="r" b="b"/>
              <a:pathLst>
                <a:path w="209550" h="403859">
                  <a:moveTo>
                    <a:pt x="209459" y="0"/>
                  </a:moveTo>
                  <a:lnTo>
                    <a:pt x="0" y="0"/>
                  </a:lnTo>
                  <a:lnTo>
                    <a:pt x="209396" y="403673"/>
                  </a:lnTo>
                  <a:lnTo>
                    <a:pt x="209459" y="0"/>
                  </a:lnTo>
                  <a:close/>
                </a:path>
              </a:pathLst>
            </a:custGeom>
            <a:solidFill>
              <a:srgbClr val="00B7EC"/>
            </a:solidFill>
          </p:spPr>
          <p:txBody>
            <a:bodyPr wrap="square" lIns="0" tIns="0" rIns="0" bIns="0" rtlCol="0"/>
            <a:lstStyle/>
            <a:p>
              <a:endParaRPr dirty="0"/>
            </a:p>
          </p:txBody>
        </p:sp>
        <p:sp>
          <p:nvSpPr>
            <p:cNvPr id="28" name="object 5">
              <a:extLst>
                <a:ext uri="{FF2B5EF4-FFF2-40B4-BE49-F238E27FC236}">
                  <a16:creationId xmlns:a16="http://schemas.microsoft.com/office/drawing/2014/main" id="{55AEC6C1-B2C0-C8E9-CBFB-749C55BBA674}"/>
                </a:ext>
              </a:extLst>
            </p:cNvPr>
            <p:cNvSpPr/>
            <p:nvPr/>
          </p:nvSpPr>
          <p:spPr>
            <a:xfrm>
              <a:off x="17818408" y="9067908"/>
              <a:ext cx="373380" cy="719455"/>
            </a:xfrm>
            <a:custGeom>
              <a:avLst/>
              <a:gdLst/>
              <a:ahLst/>
              <a:cxnLst/>
              <a:rect l="l" t="t" r="r" b="b"/>
              <a:pathLst>
                <a:path w="373380" h="719454">
                  <a:moveTo>
                    <a:pt x="0" y="0"/>
                  </a:moveTo>
                  <a:lnTo>
                    <a:pt x="0" y="212883"/>
                  </a:lnTo>
                  <a:lnTo>
                    <a:pt x="2366" y="263282"/>
                  </a:lnTo>
                  <a:lnTo>
                    <a:pt x="9323" y="312345"/>
                  </a:lnTo>
                  <a:lnTo>
                    <a:pt x="20656" y="359857"/>
                  </a:lnTo>
                  <a:lnTo>
                    <a:pt x="36151" y="405604"/>
                  </a:lnTo>
                  <a:lnTo>
                    <a:pt x="55595" y="449373"/>
                  </a:lnTo>
                  <a:lnTo>
                    <a:pt x="78773" y="490951"/>
                  </a:lnTo>
                  <a:lnTo>
                    <a:pt x="105471" y="530122"/>
                  </a:lnTo>
                  <a:lnTo>
                    <a:pt x="135477" y="566674"/>
                  </a:lnTo>
                  <a:lnTo>
                    <a:pt x="168574" y="600392"/>
                  </a:lnTo>
                  <a:lnTo>
                    <a:pt x="204550" y="631062"/>
                  </a:lnTo>
                  <a:lnTo>
                    <a:pt x="243191" y="658472"/>
                  </a:lnTo>
                  <a:lnTo>
                    <a:pt x="284283" y="682406"/>
                  </a:lnTo>
                  <a:lnTo>
                    <a:pt x="327611" y="702651"/>
                  </a:lnTo>
                  <a:lnTo>
                    <a:pt x="372962" y="718993"/>
                  </a:lnTo>
                  <a:lnTo>
                    <a:pt x="25747" y="49642"/>
                  </a:lnTo>
                  <a:lnTo>
                    <a:pt x="0" y="0"/>
                  </a:lnTo>
                  <a:close/>
                </a:path>
              </a:pathLst>
            </a:custGeom>
            <a:solidFill>
              <a:srgbClr val="7EC35C"/>
            </a:solidFill>
          </p:spPr>
          <p:txBody>
            <a:bodyPr wrap="square" lIns="0" tIns="0" rIns="0" bIns="0" rtlCol="0"/>
            <a:lstStyle/>
            <a:p>
              <a:endParaRPr dirty="0"/>
            </a:p>
          </p:txBody>
        </p:sp>
        <p:sp>
          <p:nvSpPr>
            <p:cNvPr id="29" name="object 6">
              <a:extLst>
                <a:ext uri="{FF2B5EF4-FFF2-40B4-BE49-F238E27FC236}">
                  <a16:creationId xmlns:a16="http://schemas.microsoft.com/office/drawing/2014/main" id="{5EBF92F8-3265-D914-561B-5B2DC38322BC}"/>
                </a:ext>
              </a:extLst>
            </p:cNvPr>
            <p:cNvSpPr/>
            <p:nvPr/>
          </p:nvSpPr>
          <p:spPr>
            <a:xfrm>
              <a:off x="17653901" y="9978751"/>
              <a:ext cx="1388745" cy="509905"/>
            </a:xfrm>
            <a:custGeom>
              <a:avLst/>
              <a:gdLst/>
              <a:ahLst/>
              <a:cxnLst/>
              <a:rect l="l" t="t" r="r" b="b"/>
              <a:pathLst>
                <a:path w="1388744" h="509904">
                  <a:moveTo>
                    <a:pt x="300062" y="300050"/>
                  </a:moveTo>
                  <a:lnTo>
                    <a:pt x="291045" y="258152"/>
                  </a:lnTo>
                  <a:lnTo>
                    <a:pt x="233667" y="210908"/>
                  </a:lnTo>
                  <a:lnTo>
                    <a:pt x="195135" y="198742"/>
                  </a:lnTo>
                  <a:lnTo>
                    <a:pt x="156616" y="189661"/>
                  </a:lnTo>
                  <a:lnTo>
                    <a:pt x="123012" y="180276"/>
                  </a:lnTo>
                  <a:lnTo>
                    <a:pt x="99237" y="167170"/>
                  </a:lnTo>
                  <a:lnTo>
                    <a:pt x="90220" y="146926"/>
                  </a:lnTo>
                  <a:lnTo>
                    <a:pt x="93980" y="130911"/>
                  </a:lnTo>
                  <a:lnTo>
                    <a:pt x="105943" y="117792"/>
                  </a:lnTo>
                  <a:lnTo>
                    <a:pt x="127203" y="108940"/>
                  </a:lnTo>
                  <a:lnTo>
                    <a:pt x="158800" y="105689"/>
                  </a:lnTo>
                  <a:lnTo>
                    <a:pt x="183197" y="107429"/>
                  </a:lnTo>
                  <a:lnTo>
                    <a:pt x="208216" y="112712"/>
                  </a:lnTo>
                  <a:lnTo>
                    <a:pt x="233540" y="121564"/>
                  </a:lnTo>
                  <a:lnTo>
                    <a:pt x="258813" y="134035"/>
                  </a:lnTo>
                  <a:lnTo>
                    <a:pt x="284581" y="70624"/>
                  </a:lnTo>
                  <a:lnTo>
                    <a:pt x="257251" y="56718"/>
                  </a:lnTo>
                  <a:lnTo>
                    <a:pt x="226390" y="46710"/>
                  </a:lnTo>
                  <a:lnTo>
                    <a:pt x="193306" y="40678"/>
                  </a:lnTo>
                  <a:lnTo>
                    <a:pt x="159308" y="38658"/>
                  </a:lnTo>
                  <a:lnTo>
                    <a:pt x="104089" y="44462"/>
                  </a:lnTo>
                  <a:lnTo>
                    <a:pt x="61455" y="60553"/>
                  </a:lnTo>
                  <a:lnTo>
                    <a:pt x="31203" y="84988"/>
                  </a:lnTo>
                  <a:lnTo>
                    <a:pt x="13182" y="115798"/>
                  </a:lnTo>
                  <a:lnTo>
                    <a:pt x="7213" y="151053"/>
                  </a:lnTo>
                  <a:lnTo>
                    <a:pt x="16230" y="193433"/>
                  </a:lnTo>
                  <a:lnTo>
                    <a:pt x="40005" y="222351"/>
                  </a:lnTo>
                  <a:lnTo>
                    <a:pt x="73609" y="241249"/>
                  </a:lnTo>
                  <a:lnTo>
                    <a:pt x="112128" y="253580"/>
                  </a:lnTo>
                  <a:lnTo>
                    <a:pt x="150660" y="262801"/>
                  </a:lnTo>
                  <a:lnTo>
                    <a:pt x="184264" y="272338"/>
                  </a:lnTo>
                  <a:lnTo>
                    <a:pt x="208026" y="285673"/>
                  </a:lnTo>
                  <a:lnTo>
                    <a:pt x="217043" y="306235"/>
                  </a:lnTo>
                  <a:lnTo>
                    <a:pt x="213131" y="321627"/>
                  </a:lnTo>
                  <a:lnTo>
                    <a:pt x="200812" y="333870"/>
                  </a:lnTo>
                  <a:lnTo>
                    <a:pt x="179197" y="341972"/>
                  </a:lnTo>
                  <a:lnTo>
                    <a:pt x="147447" y="344893"/>
                  </a:lnTo>
                  <a:lnTo>
                    <a:pt x="114846" y="342125"/>
                  </a:lnTo>
                  <a:lnTo>
                    <a:pt x="83070" y="334391"/>
                  </a:lnTo>
                  <a:lnTo>
                    <a:pt x="53708" y="322491"/>
                  </a:lnTo>
                  <a:lnTo>
                    <a:pt x="28359" y="307263"/>
                  </a:lnTo>
                  <a:lnTo>
                    <a:pt x="0" y="370154"/>
                  </a:lnTo>
                  <a:lnTo>
                    <a:pt x="28397" y="387121"/>
                  </a:lnTo>
                  <a:lnTo>
                    <a:pt x="63995" y="400316"/>
                  </a:lnTo>
                  <a:lnTo>
                    <a:pt x="104330" y="408876"/>
                  </a:lnTo>
                  <a:lnTo>
                    <a:pt x="146926" y="411911"/>
                  </a:lnTo>
                  <a:lnTo>
                    <a:pt x="202450" y="406069"/>
                  </a:lnTo>
                  <a:lnTo>
                    <a:pt x="245376" y="389915"/>
                  </a:lnTo>
                  <a:lnTo>
                    <a:pt x="275856" y="365480"/>
                  </a:lnTo>
                  <a:lnTo>
                    <a:pt x="294030" y="334848"/>
                  </a:lnTo>
                  <a:lnTo>
                    <a:pt x="300062" y="300050"/>
                  </a:lnTo>
                  <a:close/>
                </a:path>
                <a:path w="1388744" h="509904">
                  <a:moveTo>
                    <a:pt x="635673" y="267055"/>
                  </a:moveTo>
                  <a:lnTo>
                    <a:pt x="628319" y="220129"/>
                  </a:lnTo>
                  <a:lnTo>
                    <a:pt x="607529" y="180695"/>
                  </a:lnTo>
                  <a:lnTo>
                    <a:pt x="575208" y="150456"/>
                  </a:lnTo>
                  <a:lnTo>
                    <a:pt x="554215" y="140766"/>
                  </a:lnTo>
                  <a:lnTo>
                    <a:pt x="554215" y="267055"/>
                  </a:lnTo>
                  <a:lnTo>
                    <a:pt x="548830" y="299275"/>
                  </a:lnTo>
                  <a:lnTo>
                    <a:pt x="533984" y="323430"/>
                  </a:lnTo>
                  <a:lnTo>
                    <a:pt x="511581" y="338607"/>
                  </a:lnTo>
                  <a:lnTo>
                    <a:pt x="483590" y="343865"/>
                  </a:lnTo>
                  <a:lnTo>
                    <a:pt x="455510" y="338607"/>
                  </a:lnTo>
                  <a:lnTo>
                    <a:pt x="432930" y="323430"/>
                  </a:lnTo>
                  <a:lnTo>
                    <a:pt x="417906" y="299275"/>
                  </a:lnTo>
                  <a:lnTo>
                    <a:pt x="412432" y="267055"/>
                  </a:lnTo>
                  <a:lnTo>
                    <a:pt x="417906" y="234823"/>
                  </a:lnTo>
                  <a:lnTo>
                    <a:pt x="432930" y="210667"/>
                  </a:lnTo>
                  <a:lnTo>
                    <a:pt x="455510" y="195491"/>
                  </a:lnTo>
                  <a:lnTo>
                    <a:pt x="483590" y="190233"/>
                  </a:lnTo>
                  <a:lnTo>
                    <a:pt x="511581" y="195491"/>
                  </a:lnTo>
                  <a:lnTo>
                    <a:pt x="533984" y="210667"/>
                  </a:lnTo>
                  <a:lnTo>
                    <a:pt x="548830" y="234823"/>
                  </a:lnTo>
                  <a:lnTo>
                    <a:pt x="554215" y="267055"/>
                  </a:lnTo>
                  <a:lnTo>
                    <a:pt x="554215" y="140766"/>
                  </a:lnTo>
                  <a:lnTo>
                    <a:pt x="533260" y="131076"/>
                  </a:lnTo>
                  <a:lnTo>
                    <a:pt x="483590" y="124231"/>
                  </a:lnTo>
                  <a:lnTo>
                    <a:pt x="433870" y="131076"/>
                  </a:lnTo>
                  <a:lnTo>
                    <a:pt x="391782" y="150456"/>
                  </a:lnTo>
                  <a:lnTo>
                    <a:pt x="359308" y="180695"/>
                  </a:lnTo>
                  <a:lnTo>
                    <a:pt x="338391" y="220129"/>
                  </a:lnTo>
                  <a:lnTo>
                    <a:pt x="330987" y="267055"/>
                  </a:lnTo>
                  <a:lnTo>
                    <a:pt x="338391" y="313969"/>
                  </a:lnTo>
                  <a:lnTo>
                    <a:pt x="359308" y="353390"/>
                  </a:lnTo>
                  <a:lnTo>
                    <a:pt x="391782" y="383641"/>
                  </a:lnTo>
                  <a:lnTo>
                    <a:pt x="433870" y="403021"/>
                  </a:lnTo>
                  <a:lnTo>
                    <a:pt x="483590" y="409854"/>
                  </a:lnTo>
                  <a:lnTo>
                    <a:pt x="533260" y="403021"/>
                  </a:lnTo>
                  <a:lnTo>
                    <a:pt x="575208" y="383641"/>
                  </a:lnTo>
                  <a:lnTo>
                    <a:pt x="607529" y="353390"/>
                  </a:lnTo>
                  <a:lnTo>
                    <a:pt x="612559" y="343865"/>
                  </a:lnTo>
                  <a:lnTo>
                    <a:pt x="628319" y="313969"/>
                  </a:lnTo>
                  <a:lnTo>
                    <a:pt x="635673" y="267055"/>
                  </a:lnTo>
                  <a:close/>
                </a:path>
                <a:path w="1388744" h="509904">
                  <a:moveTo>
                    <a:pt x="769734" y="128358"/>
                  </a:moveTo>
                  <a:lnTo>
                    <a:pt x="689305" y="128358"/>
                  </a:lnTo>
                  <a:lnTo>
                    <a:pt x="689305" y="405726"/>
                  </a:lnTo>
                  <a:lnTo>
                    <a:pt x="769734" y="405726"/>
                  </a:lnTo>
                  <a:lnTo>
                    <a:pt x="769734" y="128358"/>
                  </a:lnTo>
                  <a:close/>
                </a:path>
                <a:path w="1388744" h="509904">
                  <a:moveTo>
                    <a:pt x="779513" y="43294"/>
                  </a:moveTo>
                  <a:lnTo>
                    <a:pt x="775906" y="26098"/>
                  </a:lnTo>
                  <a:lnTo>
                    <a:pt x="765733" y="12369"/>
                  </a:lnTo>
                  <a:lnTo>
                    <a:pt x="749935" y="3289"/>
                  </a:lnTo>
                  <a:lnTo>
                    <a:pt x="729513" y="0"/>
                  </a:lnTo>
                  <a:lnTo>
                    <a:pt x="709079" y="3454"/>
                  </a:lnTo>
                  <a:lnTo>
                    <a:pt x="693293" y="12954"/>
                  </a:lnTo>
                  <a:lnTo>
                    <a:pt x="683107" y="27178"/>
                  </a:lnTo>
                  <a:lnTo>
                    <a:pt x="679500" y="44843"/>
                  </a:lnTo>
                  <a:lnTo>
                    <a:pt x="683107" y="62522"/>
                  </a:lnTo>
                  <a:lnTo>
                    <a:pt x="693293" y="76746"/>
                  </a:lnTo>
                  <a:lnTo>
                    <a:pt x="709079" y="86245"/>
                  </a:lnTo>
                  <a:lnTo>
                    <a:pt x="729513" y="89700"/>
                  </a:lnTo>
                  <a:lnTo>
                    <a:pt x="749935" y="86220"/>
                  </a:lnTo>
                  <a:lnTo>
                    <a:pt x="765733" y="76555"/>
                  </a:lnTo>
                  <a:lnTo>
                    <a:pt x="775906" y="61861"/>
                  </a:lnTo>
                  <a:lnTo>
                    <a:pt x="779513" y="43294"/>
                  </a:lnTo>
                  <a:close/>
                </a:path>
                <a:path w="1388744" h="509904">
                  <a:moveTo>
                    <a:pt x="1068743" y="321691"/>
                  </a:moveTo>
                  <a:lnTo>
                    <a:pt x="1059459" y="283629"/>
                  </a:lnTo>
                  <a:lnTo>
                    <a:pt x="1002792" y="247116"/>
                  </a:lnTo>
                  <a:lnTo>
                    <a:pt x="934402" y="234454"/>
                  </a:lnTo>
                  <a:lnTo>
                    <a:pt x="910463" y="226199"/>
                  </a:lnTo>
                  <a:lnTo>
                    <a:pt x="901179" y="210858"/>
                  </a:lnTo>
                  <a:lnTo>
                    <a:pt x="904163" y="200736"/>
                  </a:lnTo>
                  <a:lnTo>
                    <a:pt x="913422" y="192557"/>
                  </a:lnTo>
                  <a:lnTo>
                    <a:pt x="929462" y="187083"/>
                  </a:lnTo>
                  <a:lnTo>
                    <a:pt x="952741" y="185077"/>
                  </a:lnTo>
                  <a:lnTo>
                    <a:pt x="972045" y="186131"/>
                  </a:lnTo>
                  <a:lnTo>
                    <a:pt x="991920" y="189585"/>
                  </a:lnTo>
                  <a:lnTo>
                    <a:pt x="1012190" y="195948"/>
                  </a:lnTo>
                  <a:lnTo>
                    <a:pt x="1032649" y="205701"/>
                  </a:lnTo>
                  <a:lnTo>
                    <a:pt x="1059459" y="148475"/>
                  </a:lnTo>
                  <a:lnTo>
                    <a:pt x="1037056" y="138163"/>
                  </a:lnTo>
                  <a:lnTo>
                    <a:pt x="1010551" y="130556"/>
                  </a:lnTo>
                  <a:lnTo>
                    <a:pt x="981811" y="125857"/>
                  </a:lnTo>
                  <a:lnTo>
                    <a:pt x="952741" y="124244"/>
                  </a:lnTo>
                  <a:lnTo>
                    <a:pt x="898537" y="130860"/>
                  </a:lnTo>
                  <a:lnTo>
                    <a:pt x="858202" y="149377"/>
                  </a:lnTo>
                  <a:lnTo>
                    <a:pt x="833043" y="177749"/>
                  </a:lnTo>
                  <a:lnTo>
                    <a:pt x="824369" y="213944"/>
                  </a:lnTo>
                  <a:lnTo>
                    <a:pt x="836777" y="257416"/>
                  </a:lnTo>
                  <a:lnTo>
                    <a:pt x="867803" y="281597"/>
                  </a:lnTo>
                  <a:lnTo>
                    <a:pt x="908151" y="293408"/>
                  </a:lnTo>
                  <a:lnTo>
                    <a:pt x="948486" y="299758"/>
                  </a:lnTo>
                  <a:lnTo>
                    <a:pt x="979512" y="307568"/>
                  </a:lnTo>
                  <a:lnTo>
                    <a:pt x="991920" y="323761"/>
                  </a:lnTo>
                  <a:lnTo>
                    <a:pt x="989164" y="334225"/>
                  </a:lnTo>
                  <a:lnTo>
                    <a:pt x="980325" y="342188"/>
                  </a:lnTo>
                  <a:lnTo>
                    <a:pt x="964526" y="347243"/>
                  </a:lnTo>
                  <a:lnTo>
                    <a:pt x="940892" y="349021"/>
                  </a:lnTo>
                  <a:lnTo>
                    <a:pt x="914946" y="347078"/>
                  </a:lnTo>
                  <a:lnTo>
                    <a:pt x="889203" y="341617"/>
                  </a:lnTo>
                  <a:lnTo>
                    <a:pt x="865200" y="333146"/>
                  </a:lnTo>
                  <a:lnTo>
                    <a:pt x="844473" y="322211"/>
                  </a:lnTo>
                  <a:lnTo>
                    <a:pt x="817664" y="379958"/>
                  </a:lnTo>
                  <a:lnTo>
                    <a:pt x="840714" y="391807"/>
                  </a:lnTo>
                  <a:lnTo>
                    <a:pt x="869797" y="401281"/>
                  </a:lnTo>
                  <a:lnTo>
                    <a:pt x="902855" y="407581"/>
                  </a:lnTo>
                  <a:lnTo>
                    <a:pt x="937793" y="409854"/>
                  </a:lnTo>
                  <a:lnTo>
                    <a:pt x="993267" y="403339"/>
                  </a:lnTo>
                  <a:lnTo>
                    <a:pt x="1034389" y="385114"/>
                  </a:lnTo>
                  <a:lnTo>
                    <a:pt x="1059954" y="357225"/>
                  </a:lnTo>
                  <a:lnTo>
                    <a:pt x="1068743" y="321691"/>
                  </a:lnTo>
                  <a:close/>
                </a:path>
                <a:path w="1388744" h="509904">
                  <a:moveTo>
                    <a:pt x="1388376" y="128371"/>
                  </a:moveTo>
                  <a:lnTo>
                    <a:pt x="1311059" y="128371"/>
                  </a:lnTo>
                  <a:lnTo>
                    <a:pt x="1232687" y="316534"/>
                  </a:lnTo>
                  <a:lnTo>
                    <a:pt x="1154836" y="128371"/>
                  </a:lnTo>
                  <a:lnTo>
                    <a:pt x="1071841" y="128371"/>
                  </a:lnTo>
                  <a:lnTo>
                    <a:pt x="1191958" y="407797"/>
                  </a:lnTo>
                  <a:lnTo>
                    <a:pt x="1190929" y="410362"/>
                  </a:lnTo>
                  <a:lnTo>
                    <a:pt x="1182395" y="426212"/>
                  </a:lnTo>
                  <a:lnTo>
                    <a:pt x="1172502" y="436918"/>
                  </a:lnTo>
                  <a:lnTo>
                    <a:pt x="1160475" y="443001"/>
                  </a:lnTo>
                  <a:lnTo>
                    <a:pt x="1145565" y="444906"/>
                  </a:lnTo>
                  <a:lnTo>
                    <a:pt x="1133475" y="443699"/>
                  </a:lnTo>
                  <a:lnTo>
                    <a:pt x="1121524" y="440207"/>
                  </a:lnTo>
                  <a:lnTo>
                    <a:pt x="1110259" y="434695"/>
                  </a:lnTo>
                  <a:lnTo>
                    <a:pt x="1100188" y="427380"/>
                  </a:lnTo>
                  <a:lnTo>
                    <a:pt x="1070813" y="484606"/>
                  </a:lnTo>
                  <a:lnTo>
                    <a:pt x="1086510" y="495300"/>
                  </a:lnTo>
                  <a:lnTo>
                    <a:pt x="1105611" y="503237"/>
                  </a:lnTo>
                  <a:lnTo>
                    <a:pt x="1126629" y="508177"/>
                  </a:lnTo>
                  <a:lnTo>
                    <a:pt x="1148143" y="509879"/>
                  </a:lnTo>
                  <a:lnTo>
                    <a:pt x="1183424" y="505688"/>
                  </a:lnTo>
                  <a:lnTo>
                    <a:pt x="1214323" y="491439"/>
                  </a:lnTo>
                  <a:lnTo>
                    <a:pt x="1240866" y="464629"/>
                  </a:lnTo>
                  <a:lnTo>
                    <a:pt x="1263103" y="422744"/>
                  </a:lnTo>
                  <a:lnTo>
                    <a:pt x="1388376" y="128371"/>
                  </a:lnTo>
                  <a:close/>
                </a:path>
              </a:pathLst>
            </a:custGeom>
            <a:solidFill>
              <a:srgbClr val="FFFFFF"/>
            </a:solidFill>
          </p:spPr>
          <p:txBody>
            <a:bodyPr wrap="square" lIns="0" tIns="0" rIns="0" bIns="0" rtlCol="0"/>
            <a:lstStyle/>
            <a:p>
              <a:endParaRPr dirty="0"/>
            </a:p>
          </p:txBody>
        </p:sp>
        <p:pic>
          <p:nvPicPr>
            <p:cNvPr id="30" name="object 7">
              <a:extLst>
                <a:ext uri="{FF2B5EF4-FFF2-40B4-BE49-F238E27FC236}">
                  <a16:creationId xmlns:a16="http://schemas.microsoft.com/office/drawing/2014/main" id="{6268D838-10AC-56E5-E5D8-461501E4C27E}"/>
                </a:ext>
              </a:extLst>
            </p:cNvPr>
            <p:cNvPicPr/>
            <p:nvPr/>
          </p:nvPicPr>
          <p:blipFill>
            <a:blip r:embed="rId2" cstate="email">
              <a:extLst>
                <a:ext uri="{28A0092B-C50C-407E-A947-70E740481C1C}">
                  <a14:useLocalDpi xmlns:a14="http://schemas.microsoft.com/office/drawing/2010/main"/>
                </a:ext>
              </a:extLst>
            </a:blip>
            <a:stretch>
              <a:fillRect/>
            </a:stretch>
          </p:blipFill>
          <p:spPr>
            <a:xfrm>
              <a:off x="17665947" y="10560660"/>
              <a:ext cx="368980" cy="79414"/>
            </a:xfrm>
            <a:prstGeom prst="rect">
              <a:avLst/>
            </a:prstGeom>
          </p:spPr>
        </p:pic>
        <p:pic>
          <p:nvPicPr>
            <p:cNvPr id="31" name="object 8">
              <a:extLst>
                <a:ext uri="{FF2B5EF4-FFF2-40B4-BE49-F238E27FC236}">
                  <a16:creationId xmlns:a16="http://schemas.microsoft.com/office/drawing/2014/main" id="{3ED15FAC-A9E6-5C4E-9664-E879769CC754}"/>
                </a:ext>
              </a:extLst>
            </p:cNvPr>
            <p:cNvPicPr/>
            <p:nvPr/>
          </p:nvPicPr>
          <p:blipFill>
            <a:blip r:embed="rId3" cstate="email">
              <a:extLst>
                <a:ext uri="{28A0092B-C50C-407E-A947-70E740481C1C}">
                  <a14:useLocalDpi xmlns:a14="http://schemas.microsoft.com/office/drawing/2010/main"/>
                </a:ext>
              </a:extLst>
            </a:blip>
            <a:stretch>
              <a:fillRect/>
            </a:stretch>
          </p:blipFill>
          <p:spPr>
            <a:xfrm>
              <a:off x="18057627" y="10561223"/>
              <a:ext cx="82761" cy="78290"/>
            </a:xfrm>
            <a:prstGeom prst="rect">
              <a:avLst/>
            </a:prstGeom>
          </p:spPr>
        </p:pic>
        <p:pic>
          <p:nvPicPr>
            <p:cNvPr id="32" name="object 9">
              <a:extLst>
                <a:ext uri="{FF2B5EF4-FFF2-40B4-BE49-F238E27FC236}">
                  <a16:creationId xmlns:a16="http://schemas.microsoft.com/office/drawing/2014/main" id="{B7438C41-9067-C1DC-75D4-1DB026B98B26}"/>
                </a:ext>
              </a:extLst>
            </p:cNvPr>
            <p:cNvPicPr/>
            <p:nvPr/>
          </p:nvPicPr>
          <p:blipFill>
            <a:blip r:embed="rId4" cstate="email">
              <a:extLst>
                <a:ext uri="{28A0092B-C50C-407E-A947-70E740481C1C}">
                  <a14:useLocalDpi xmlns:a14="http://schemas.microsoft.com/office/drawing/2010/main"/>
                </a:ext>
              </a:extLst>
            </a:blip>
            <a:stretch>
              <a:fillRect/>
            </a:stretch>
          </p:blipFill>
          <p:spPr>
            <a:xfrm>
              <a:off x="18160182" y="10560893"/>
              <a:ext cx="82992" cy="79180"/>
            </a:xfrm>
            <a:prstGeom prst="rect">
              <a:avLst/>
            </a:prstGeom>
          </p:spPr>
        </p:pic>
        <p:pic>
          <p:nvPicPr>
            <p:cNvPr id="33" name="object 10">
              <a:extLst>
                <a:ext uri="{FF2B5EF4-FFF2-40B4-BE49-F238E27FC236}">
                  <a16:creationId xmlns:a16="http://schemas.microsoft.com/office/drawing/2014/main" id="{4517231E-E4DD-B5EA-AD05-00A3731F8C94}"/>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62860" y="10561223"/>
              <a:ext cx="247282" cy="78290"/>
            </a:xfrm>
            <a:prstGeom prst="rect">
              <a:avLst/>
            </a:prstGeom>
          </p:spPr>
        </p:pic>
        <p:pic>
          <p:nvPicPr>
            <p:cNvPr id="34" name="object 11">
              <a:extLst>
                <a:ext uri="{FF2B5EF4-FFF2-40B4-BE49-F238E27FC236}">
                  <a16:creationId xmlns:a16="http://schemas.microsoft.com/office/drawing/2014/main" id="{334E6D2E-EEC3-20D2-5A3B-03DC24F8543C}"/>
                </a:ext>
              </a:extLst>
            </p:cNvPr>
            <p:cNvPicPr/>
            <p:nvPr/>
          </p:nvPicPr>
          <p:blipFill>
            <a:blip r:embed="rId6" cstate="email">
              <a:extLst>
                <a:ext uri="{28A0092B-C50C-407E-A947-70E740481C1C}">
                  <a14:useLocalDpi xmlns:a14="http://schemas.microsoft.com/office/drawing/2010/main"/>
                </a:ext>
              </a:extLst>
            </a:blip>
            <a:stretch>
              <a:fillRect/>
            </a:stretch>
          </p:blipFill>
          <p:spPr>
            <a:xfrm>
              <a:off x="18529933" y="10560893"/>
              <a:ext cx="82992" cy="79180"/>
            </a:xfrm>
            <a:prstGeom prst="rect">
              <a:avLst/>
            </a:prstGeom>
          </p:spPr>
        </p:pic>
        <p:pic>
          <p:nvPicPr>
            <p:cNvPr id="35" name="object 12">
              <a:extLst>
                <a:ext uri="{FF2B5EF4-FFF2-40B4-BE49-F238E27FC236}">
                  <a16:creationId xmlns:a16="http://schemas.microsoft.com/office/drawing/2014/main" id="{0B56F884-E311-9877-E772-3AB9AC56FCDB}"/>
                </a:ext>
              </a:extLst>
            </p:cNvPr>
            <p:cNvPicPr/>
            <p:nvPr/>
          </p:nvPicPr>
          <p:blipFill>
            <a:blip r:embed="rId7" cstate="email">
              <a:extLst>
                <a:ext uri="{28A0092B-C50C-407E-A947-70E740481C1C}">
                  <a14:useLocalDpi xmlns:a14="http://schemas.microsoft.com/office/drawing/2010/main"/>
                </a:ext>
              </a:extLst>
            </a:blip>
            <a:stretch>
              <a:fillRect/>
            </a:stretch>
          </p:blipFill>
          <p:spPr>
            <a:xfrm>
              <a:off x="18632606" y="10561224"/>
              <a:ext cx="64647" cy="78290"/>
            </a:xfrm>
            <a:prstGeom prst="rect">
              <a:avLst/>
            </a:prstGeom>
          </p:spPr>
        </p:pic>
        <p:sp>
          <p:nvSpPr>
            <p:cNvPr id="36" name="object 13">
              <a:extLst>
                <a:ext uri="{FF2B5EF4-FFF2-40B4-BE49-F238E27FC236}">
                  <a16:creationId xmlns:a16="http://schemas.microsoft.com/office/drawing/2014/main" id="{48035127-551A-139A-5A47-7A6D018FD20E}"/>
                </a:ext>
              </a:extLst>
            </p:cNvPr>
            <p:cNvSpPr/>
            <p:nvPr/>
          </p:nvSpPr>
          <p:spPr>
            <a:xfrm>
              <a:off x="18719061" y="10561223"/>
              <a:ext cx="57785" cy="78740"/>
            </a:xfrm>
            <a:custGeom>
              <a:avLst/>
              <a:gdLst/>
              <a:ahLst/>
              <a:cxnLst/>
              <a:rect l="l" t="t" r="r" b="b"/>
              <a:pathLst>
                <a:path w="57784" h="78740">
                  <a:moveTo>
                    <a:pt x="55924" y="0"/>
                  </a:moveTo>
                  <a:lnTo>
                    <a:pt x="0" y="0"/>
                  </a:lnTo>
                  <a:lnTo>
                    <a:pt x="0" y="78290"/>
                  </a:lnTo>
                  <a:lnTo>
                    <a:pt x="57265" y="78290"/>
                  </a:lnTo>
                  <a:lnTo>
                    <a:pt x="57265" y="66437"/>
                  </a:lnTo>
                  <a:lnTo>
                    <a:pt x="13203" y="66437"/>
                  </a:lnTo>
                  <a:lnTo>
                    <a:pt x="13203" y="44846"/>
                  </a:lnTo>
                  <a:lnTo>
                    <a:pt x="51453" y="44846"/>
                  </a:lnTo>
                  <a:lnTo>
                    <a:pt x="51453" y="33108"/>
                  </a:lnTo>
                  <a:lnTo>
                    <a:pt x="13203" y="33108"/>
                  </a:lnTo>
                  <a:lnTo>
                    <a:pt x="13203" y="11853"/>
                  </a:lnTo>
                  <a:lnTo>
                    <a:pt x="55924" y="11853"/>
                  </a:lnTo>
                  <a:lnTo>
                    <a:pt x="55924" y="0"/>
                  </a:lnTo>
                  <a:close/>
                </a:path>
              </a:pathLst>
            </a:custGeom>
            <a:solidFill>
              <a:srgbClr val="FFFFFF"/>
            </a:solidFill>
          </p:spPr>
          <p:txBody>
            <a:bodyPr wrap="square" lIns="0" tIns="0" rIns="0" bIns="0" rtlCol="0"/>
            <a:lstStyle/>
            <a:p>
              <a:endParaRPr dirty="0"/>
            </a:p>
          </p:txBody>
        </p:sp>
        <p:pic>
          <p:nvPicPr>
            <p:cNvPr id="37" name="object 14">
              <a:extLst>
                <a:ext uri="{FF2B5EF4-FFF2-40B4-BE49-F238E27FC236}">
                  <a16:creationId xmlns:a16="http://schemas.microsoft.com/office/drawing/2014/main" id="{42E49B8C-E292-4A61-FC67-494EB7B98243}"/>
                </a:ext>
              </a:extLst>
            </p:cNvPr>
            <p:cNvPicPr/>
            <p:nvPr/>
          </p:nvPicPr>
          <p:blipFill>
            <a:blip r:embed="rId8" cstate="email">
              <a:extLst>
                <a:ext uri="{28A0092B-C50C-407E-A947-70E740481C1C}">
                  <a14:useLocalDpi xmlns:a14="http://schemas.microsoft.com/office/drawing/2010/main"/>
                </a:ext>
              </a:extLst>
            </a:blip>
            <a:stretch>
              <a:fillRect/>
            </a:stretch>
          </p:blipFill>
          <p:spPr>
            <a:xfrm>
              <a:off x="18798024" y="10561223"/>
              <a:ext cx="67893" cy="78290"/>
            </a:xfrm>
            <a:prstGeom prst="rect">
              <a:avLst/>
            </a:prstGeom>
          </p:spPr>
        </p:pic>
        <p:pic>
          <p:nvPicPr>
            <p:cNvPr id="38" name="object 15">
              <a:extLst>
                <a:ext uri="{FF2B5EF4-FFF2-40B4-BE49-F238E27FC236}">
                  <a16:creationId xmlns:a16="http://schemas.microsoft.com/office/drawing/2014/main" id="{B85BE68B-4815-9200-E88C-3C1934770701}"/>
                </a:ext>
              </a:extLst>
            </p:cNvPr>
            <p:cNvPicPr/>
            <p:nvPr/>
          </p:nvPicPr>
          <p:blipFill>
            <a:blip r:embed="rId9" cstate="email">
              <a:extLst>
                <a:ext uri="{28A0092B-C50C-407E-A947-70E740481C1C}">
                  <a14:useLocalDpi xmlns:a14="http://schemas.microsoft.com/office/drawing/2010/main"/>
                </a:ext>
              </a:extLst>
            </a:blip>
            <a:stretch>
              <a:fillRect/>
            </a:stretch>
          </p:blipFill>
          <p:spPr>
            <a:xfrm>
              <a:off x="18885712" y="10560893"/>
              <a:ext cx="150872" cy="79180"/>
            </a:xfrm>
            <a:prstGeom prst="rect">
              <a:avLst/>
            </a:prstGeom>
          </p:spPr>
        </p:pic>
        <p:sp>
          <p:nvSpPr>
            <p:cNvPr id="39" name="object 16">
              <a:extLst>
                <a:ext uri="{FF2B5EF4-FFF2-40B4-BE49-F238E27FC236}">
                  <a16:creationId xmlns:a16="http://schemas.microsoft.com/office/drawing/2014/main" id="{EA80F6CC-1031-2EBA-A3B7-C13CB2CFB1FE}"/>
                </a:ext>
              </a:extLst>
            </p:cNvPr>
            <p:cNvSpPr/>
            <p:nvPr/>
          </p:nvSpPr>
          <p:spPr>
            <a:xfrm>
              <a:off x="17818403" y="8324356"/>
              <a:ext cx="1059815" cy="1485265"/>
            </a:xfrm>
            <a:custGeom>
              <a:avLst/>
              <a:gdLst/>
              <a:ahLst/>
              <a:cxnLst/>
              <a:rect l="l" t="t" r="r" b="b"/>
              <a:pathLst>
                <a:path w="1059815" h="1485265">
                  <a:moveTo>
                    <a:pt x="1059391" y="0"/>
                  </a:moveTo>
                  <a:lnTo>
                    <a:pt x="847513" y="0"/>
                  </a:lnTo>
                  <a:lnTo>
                    <a:pt x="847513" y="211878"/>
                  </a:lnTo>
                  <a:lnTo>
                    <a:pt x="635635" y="211878"/>
                  </a:lnTo>
                  <a:lnTo>
                    <a:pt x="635635" y="0"/>
                  </a:lnTo>
                  <a:lnTo>
                    <a:pt x="423756" y="0"/>
                  </a:lnTo>
                  <a:lnTo>
                    <a:pt x="423756" y="211878"/>
                  </a:lnTo>
                  <a:lnTo>
                    <a:pt x="211878" y="211878"/>
                  </a:lnTo>
                  <a:lnTo>
                    <a:pt x="211878" y="0"/>
                  </a:lnTo>
                  <a:lnTo>
                    <a:pt x="0" y="0"/>
                  </a:lnTo>
                  <a:lnTo>
                    <a:pt x="0" y="555051"/>
                  </a:lnTo>
                  <a:lnTo>
                    <a:pt x="77495" y="555051"/>
                  </a:lnTo>
                  <a:lnTo>
                    <a:pt x="560003" y="1485211"/>
                  </a:lnTo>
                  <a:lnTo>
                    <a:pt x="609161" y="1480134"/>
                  </a:lnTo>
                  <a:lnTo>
                    <a:pt x="656875" y="1470658"/>
                  </a:lnTo>
                  <a:lnTo>
                    <a:pt x="702948" y="1457006"/>
                  </a:lnTo>
                  <a:lnTo>
                    <a:pt x="747181" y="1439401"/>
                  </a:lnTo>
                  <a:lnTo>
                    <a:pt x="288441" y="555051"/>
                  </a:lnTo>
                  <a:lnTo>
                    <a:pt x="463713" y="555051"/>
                  </a:lnTo>
                  <a:lnTo>
                    <a:pt x="878591" y="1354827"/>
                  </a:lnTo>
                  <a:lnTo>
                    <a:pt x="915857" y="1318819"/>
                  </a:lnTo>
                  <a:lnTo>
                    <a:pt x="949471" y="1279344"/>
                  </a:lnTo>
                  <a:lnTo>
                    <a:pt x="979145" y="1236675"/>
                  </a:lnTo>
                  <a:lnTo>
                    <a:pt x="1004597" y="1191084"/>
                  </a:lnTo>
                  <a:lnTo>
                    <a:pt x="674660" y="555051"/>
                  </a:lnTo>
                  <a:lnTo>
                    <a:pt x="1059245" y="555051"/>
                  </a:lnTo>
                  <a:lnTo>
                    <a:pt x="1059391" y="0"/>
                  </a:lnTo>
                  <a:close/>
                </a:path>
              </a:pathLst>
            </a:custGeom>
            <a:solidFill>
              <a:srgbClr val="FFFFFF"/>
            </a:solidFill>
          </p:spPr>
          <p:txBody>
            <a:bodyPr wrap="square" lIns="0" tIns="0" rIns="0" bIns="0" rtlCol="0"/>
            <a:lstStyle/>
            <a:p>
              <a:endParaRPr dirty="0"/>
            </a:p>
          </p:txBody>
        </p:sp>
      </p:grpSp>
    </p:spTree>
    <p:extLst>
      <p:ext uri="{BB962C8B-B14F-4D97-AF65-F5344CB8AC3E}">
        <p14:creationId xmlns:p14="http://schemas.microsoft.com/office/powerpoint/2010/main" val="830116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dirty="0">
                <a:solidFill>
                  <a:schemeClr val="bg1"/>
                </a:solidFill>
                <a:latin typeface="Verdana"/>
                <a:cs typeface="Verdana"/>
              </a:rPr>
              <a:t>20</a:t>
            </a:r>
            <a:endParaRPr sz="1650" dirty="0">
              <a:solidFill>
                <a:schemeClr val="bg1"/>
              </a:solidFill>
              <a:latin typeface="Verdana"/>
              <a:cs typeface="Verdana"/>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Dépenses de fonctionnement</a:t>
            </a:r>
            <a:endParaRPr sz="1450" dirty="0">
              <a:latin typeface="Verdana"/>
              <a:cs typeface="Verdana"/>
            </a:endParaRPr>
          </a:p>
        </p:txBody>
      </p:sp>
      <p:sp>
        <p:nvSpPr>
          <p:cNvPr id="20" name="object 15">
            <a:extLst>
              <a:ext uri="{FF2B5EF4-FFF2-40B4-BE49-F238E27FC236}">
                <a16:creationId xmlns:a16="http://schemas.microsoft.com/office/drawing/2014/main" id="{847B2705-D024-4FA5-8B79-F56800A47466}"/>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21" name="object 16">
            <a:extLst>
              <a:ext uri="{FF2B5EF4-FFF2-40B4-BE49-F238E27FC236}">
                <a16:creationId xmlns:a16="http://schemas.microsoft.com/office/drawing/2014/main" id="{130B2664-E351-44C9-AEE5-9F682C7ED619}"/>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de fonctionnement</a:t>
            </a:r>
            <a:endParaRPr sz="1450" dirty="0">
              <a:latin typeface="Verdana"/>
              <a:cs typeface="Verdana"/>
            </a:endParaRPr>
          </a:p>
        </p:txBody>
      </p:sp>
      <p:sp>
        <p:nvSpPr>
          <p:cNvPr id="4" name="Titre 3">
            <a:extLst>
              <a:ext uri="{FF2B5EF4-FFF2-40B4-BE49-F238E27FC236}">
                <a16:creationId xmlns:a16="http://schemas.microsoft.com/office/drawing/2014/main" id="{48F4E203-E5AA-4334-A7F0-3C190F61CCC5}"/>
              </a:ext>
            </a:extLst>
          </p:cNvPr>
          <p:cNvSpPr>
            <a:spLocks noGrp="1"/>
          </p:cNvSpPr>
          <p:nvPr>
            <p:ph type="title"/>
          </p:nvPr>
        </p:nvSpPr>
        <p:spPr>
          <a:xfrm>
            <a:off x="1060450" y="1065787"/>
            <a:ext cx="16764000" cy="1107996"/>
          </a:xfrm>
        </p:spPr>
        <p:txBody>
          <a:bodyPr/>
          <a:lstStyle/>
          <a:p>
            <a:pPr algn="ctr"/>
            <a:r>
              <a:rPr lang="fr-FR" sz="3600" u="sng" dirty="0"/>
              <a:t>SYNTHESE DE LA REPARTITION DES DEPENSES REELLES DE FONCTIONNEMENT 2023</a:t>
            </a:r>
            <a:endParaRPr lang="fr-FR" sz="3600" dirty="0"/>
          </a:p>
        </p:txBody>
      </p:sp>
      <p:graphicFrame>
        <p:nvGraphicFramePr>
          <p:cNvPr id="19" name="Graphique 18">
            <a:extLst>
              <a:ext uri="{FF2B5EF4-FFF2-40B4-BE49-F238E27FC236}">
                <a16:creationId xmlns:a16="http://schemas.microsoft.com/office/drawing/2014/main" id="{8D7C1AAC-7E3B-4FFA-92A8-08F0AE4CD4D7}"/>
              </a:ext>
            </a:extLst>
          </p:cNvPr>
          <p:cNvGraphicFramePr/>
          <p:nvPr>
            <p:extLst>
              <p:ext uri="{D42A27DB-BD31-4B8C-83A1-F6EECF244321}">
                <p14:modId xmlns:p14="http://schemas.microsoft.com/office/powerpoint/2010/main" val="2063912038"/>
              </p:ext>
            </p:extLst>
          </p:nvPr>
        </p:nvGraphicFramePr>
        <p:xfrm>
          <a:off x="4260850" y="2301875"/>
          <a:ext cx="11048999" cy="74691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6440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AC1CAB48-090E-4A0C-16D6-69F7D2CD0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259" y="384371"/>
            <a:ext cx="13208889" cy="8805926"/>
          </a:xfrm>
          <a:prstGeom prst="rect">
            <a:avLst/>
          </a:prstGeom>
        </p:spPr>
      </p:pic>
      <p:grpSp>
        <p:nvGrpSpPr>
          <p:cNvPr id="16" name="Groupe 15">
            <a:extLst>
              <a:ext uri="{FF2B5EF4-FFF2-40B4-BE49-F238E27FC236}">
                <a16:creationId xmlns:a16="http://schemas.microsoft.com/office/drawing/2014/main" id="{F92A4B7F-A81F-13E5-2E54-FEECCEABFC28}"/>
              </a:ext>
            </a:extLst>
          </p:cNvPr>
          <p:cNvGrpSpPr/>
          <p:nvPr/>
        </p:nvGrpSpPr>
        <p:grpSpPr>
          <a:xfrm>
            <a:off x="18638177" y="9771071"/>
            <a:ext cx="625475" cy="1043673"/>
            <a:chOff x="18638177" y="9771071"/>
            <a:chExt cx="625475" cy="1043673"/>
          </a:xfrm>
        </p:grpSpPr>
        <p:grpSp>
          <p:nvGrpSpPr>
            <p:cNvPr id="5" name="object 5"/>
            <p:cNvGrpSpPr/>
            <p:nvPr/>
          </p:nvGrpSpPr>
          <p:grpSpPr>
            <a:xfrm>
              <a:off x="18712271" y="9771071"/>
              <a:ext cx="477520" cy="669290"/>
              <a:chOff x="18712271" y="9771071"/>
              <a:chExt cx="477520" cy="669290"/>
            </a:xfrm>
          </p:grpSpPr>
          <p:sp>
            <p:nvSpPr>
              <p:cNvPr id="6" name="object 6"/>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7" name="object 7"/>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8" name="object 8"/>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9" name="object 9"/>
            <p:cNvGrpSpPr/>
            <p:nvPr/>
          </p:nvGrpSpPr>
          <p:grpSpPr>
            <a:xfrm>
              <a:off x="18638177" y="10516294"/>
              <a:ext cx="625475" cy="298450"/>
              <a:chOff x="18638177" y="10516294"/>
              <a:chExt cx="625475" cy="298450"/>
            </a:xfrm>
          </p:grpSpPr>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2" name="object 12"/>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9" name="Rectangle 18">
            <a:extLst>
              <a:ext uri="{FF2B5EF4-FFF2-40B4-BE49-F238E27FC236}">
                <a16:creationId xmlns:a16="http://schemas.microsoft.com/office/drawing/2014/main" id="{2D90DAF5-F975-542E-EE20-3D2B3E855E36}"/>
              </a:ext>
            </a:extLst>
          </p:cNvPr>
          <p:cNvSpPr/>
          <p:nvPr/>
        </p:nvSpPr>
        <p:spPr>
          <a:xfrm>
            <a:off x="406461" y="378782"/>
            <a:ext cx="7465298" cy="8805926"/>
          </a:xfrm>
          <a:prstGeom prst="rect">
            <a:avLst/>
          </a:prstGeom>
          <a:solidFill>
            <a:srgbClr val="27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object 4"/>
          <p:cNvSpPr txBox="1"/>
          <p:nvPr/>
        </p:nvSpPr>
        <p:spPr>
          <a:xfrm>
            <a:off x="564840" y="2759075"/>
            <a:ext cx="9182410" cy="1261884"/>
          </a:xfrm>
          <a:prstGeom prst="rect">
            <a:avLst/>
          </a:prstGeom>
          <a:noFill/>
        </p:spPr>
        <p:txBody>
          <a:bodyPr vert="horz" wrap="square" lIns="0" tIns="0" rIns="0" bIns="0" rtlCol="0">
            <a:spAutoFit/>
          </a:bodyPr>
          <a:lstStyle/>
          <a:p>
            <a:pPr marL="722313" marR="1948814">
              <a:lnSpc>
                <a:spcPct val="100499"/>
              </a:lnSpc>
            </a:pPr>
            <a:r>
              <a:rPr lang="fr-FR" sz="4100" b="1" spc="-10" dirty="0">
                <a:solidFill>
                  <a:srgbClr val="FFFFFF"/>
                </a:solidFill>
                <a:latin typeface="Arial"/>
                <a:cs typeface="Arial"/>
              </a:rPr>
              <a:t>II- SECTION D’INVESTISSEMENT</a:t>
            </a:r>
            <a:endParaRPr lang="fr-FR" sz="2450" dirty="0">
              <a:latin typeface="Arial"/>
              <a:cs typeface="Arial"/>
            </a:endParaRPr>
          </a:p>
        </p:txBody>
      </p:sp>
      <p:sp>
        <p:nvSpPr>
          <p:cNvPr id="2" name="object 2">
            <a:extLst>
              <a:ext uri="{FF2B5EF4-FFF2-40B4-BE49-F238E27FC236}">
                <a16:creationId xmlns:a16="http://schemas.microsoft.com/office/drawing/2014/main" id="{5A66D370-B4A7-B68B-07D5-575DCCB3DB9E}"/>
              </a:ext>
            </a:extLst>
          </p:cNvPr>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21</a:t>
            </a:r>
            <a:endParaRPr sz="1650" dirty="0">
              <a:latin typeface="Verdana"/>
              <a:cs typeface="Verdana"/>
            </a:endParaRPr>
          </a:p>
        </p:txBody>
      </p:sp>
      <p:sp>
        <p:nvSpPr>
          <p:cNvPr id="21" name="object 15">
            <a:extLst>
              <a:ext uri="{FF2B5EF4-FFF2-40B4-BE49-F238E27FC236}">
                <a16:creationId xmlns:a16="http://schemas.microsoft.com/office/drawing/2014/main" id="{13703BFC-CE53-4785-A020-DAAAC4B44CAC}"/>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3" name="Rectangle 2">
            <a:extLst>
              <a:ext uri="{FF2B5EF4-FFF2-40B4-BE49-F238E27FC236}">
                <a16:creationId xmlns:a16="http://schemas.microsoft.com/office/drawing/2014/main" id="{6046B2D9-76B4-4929-8B2E-309D4E275760}"/>
              </a:ext>
            </a:extLst>
          </p:cNvPr>
          <p:cNvSpPr/>
          <p:nvPr/>
        </p:nvSpPr>
        <p:spPr>
          <a:xfrm>
            <a:off x="831850" y="4320079"/>
            <a:ext cx="6400800" cy="1938992"/>
          </a:xfrm>
          <a:prstGeom prst="rect">
            <a:avLst/>
          </a:prstGeom>
        </p:spPr>
        <p:txBody>
          <a:bodyPr wrap="square">
            <a:spAutoFit/>
          </a:bodyPr>
          <a:lstStyle/>
          <a:p>
            <a:r>
              <a:rPr lang="fr-FR" sz="2400" b="0" dirty="0">
                <a:solidFill>
                  <a:schemeClr val="bg1"/>
                </a:solidFill>
                <a:latin typeface="Arial" panose="020B0604020202020204" pitchFamily="34" charset="0"/>
                <a:cs typeface="Arial" panose="020B0604020202020204" pitchFamily="34" charset="0"/>
              </a:rPr>
              <a:t>Regroupe toutes les dépenses de travaux et l’encaissement des subventions de partenaires comme le Département, la Région, l’Etat qui viennent compléter le financement des projets communaux.</a:t>
            </a:r>
          </a:p>
        </p:txBody>
      </p:sp>
    </p:spTree>
    <p:extLst>
      <p:ext uri="{BB962C8B-B14F-4D97-AF65-F5344CB8AC3E}">
        <p14:creationId xmlns:p14="http://schemas.microsoft.com/office/powerpoint/2010/main" val="1904742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AC1CAB48-090E-4A0C-16D6-69F7D2CD0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259" y="384371"/>
            <a:ext cx="13208889" cy="8805926"/>
          </a:xfrm>
          <a:prstGeom prst="rect">
            <a:avLst/>
          </a:prstGeom>
        </p:spPr>
      </p:pic>
      <p:grpSp>
        <p:nvGrpSpPr>
          <p:cNvPr id="16" name="Groupe 15">
            <a:extLst>
              <a:ext uri="{FF2B5EF4-FFF2-40B4-BE49-F238E27FC236}">
                <a16:creationId xmlns:a16="http://schemas.microsoft.com/office/drawing/2014/main" id="{F92A4B7F-A81F-13E5-2E54-FEECCEABFC28}"/>
              </a:ext>
            </a:extLst>
          </p:cNvPr>
          <p:cNvGrpSpPr/>
          <p:nvPr/>
        </p:nvGrpSpPr>
        <p:grpSpPr>
          <a:xfrm>
            <a:off x="18638177" y="9771071"/>
            <a:ext cx="625475" cy="1043673"/>
            <a:chOff x="18638177" y="9771071"/>
            <a:chExt cx="625475" cy="1043673"/>
          </a:xfrm>
        </p:grpSpPr>
        <p:grpSp>
          <p:nvGrpSpPr>
            <p:cNvPr id="5" name="object 5"/>
            <p:cNvGrpSpPr/>
            <p:nvPr/>
          </p:nvGrpSpPr>
          <p:grpSpPr>
            <a:xfrm>
              <a:off x="18712271" y="9771071"/>
              <a:ext cx="477520" cy="669290"/>
              <a:chOff x="18712271" y="9771071"/>
              <a:chExt cx="477520" cy="669290"/>
            </a:xfrm>
          </p:grpSpPr>
          <p:sp>
            <p:nvSpPr>
              <p:cNvPr id="6" name="object 6"/>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7" name="object 7"/>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8" name="object 8"/>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9" name="object 9"/>
            <p:cNvGrpSpPr/>
            <p:nvPr/>
          </p:nvGrpSpPr>
          <p:grpSpPr>
            <a:xfrm>
              <a:off x="18638177" y="10516294"/>
              <a:ext cx="625475" cy="298450"/>
              <a:chOff x="18638177" y="10516294"/>
              <a:chExt cx="625475" cy="298450"/>
            </a:xfrm>
          </p:grpSpPr>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2" name="object 12"/>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9" name="Rectangle 18">
            <a:extLst>
              <a:ext uri="{FF2B5EF4-FFF2-40B4-BE49-F238E27FC236}">
                <a16:creationId xmlns:a16="http://schemas.microsoft.com/office/drawing/2014/main" id="{2D90DAF5-F975-542E-EE20-3D2B3E855E36}"/>
              </a:ext>
            </a:extLst>
          </p:cNvPr>
          <p:cNvSpPr/>
          <p:nvPr/>
        </p:nvSpPr>
        <p:spPr>
          <a:xfrm>
            <a:off x="406461" y="378782"/>
            <a:ext cx="7465298" cy="8805926"/>
          </a:xfrm>
          <a:prstGeom prst="rect">
            <a:avLst/>
          </a:prstGeom>
          <a:solidFill>
            <a:srgbClr val="27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object 4"/>
          <p:cNvSpPr txBox="1"/>
          <p:nvPr/>
        </p:nvSpPr>
        <p:spPr>
          <a:xfrm>
            <a:off x="564840" y="2759075"/>
            <a:ext cx="9182410" cy="1261884"/>
          </a:xfrm>
          <a:prstGeom prst="rect">
            <a:avLst/>
          </a:prstGeom>
          <a:noFill/>
        </p:spPr>
        <p:txBody>
          <a:bodyPr vert="horz" wrap="square" lIns="0" tIns="0" rIns="0" bIns="0" rtlCol="0">
            <a:spAutoFit/>
          </a:bodyPr>
          <a:lstStyle/>
          <a:p>
            <a:pPr marL="722313" marR="1948814">
              <a:lnSpc>
                <a:spcPct val="100499"/>
              </a:lnSpc>
            </a:pPr>
            <a:r>
              <a:rPr lang="fr-FR" sz="4100" b="1" spc="-10" dirty="0">
                <a:solidFill>
                  <a:srgbClr val="FFFFFF"/>
                </a:solidFill>
                <a:latin typeface="Arial"/>
                <a:cs typeface="Arial"/>
              </a:rPr>
              <a:t>RECETTES D’INVESTISSEMENT</a:t>
            </a:r>
            <a:endParaRPr lang="fr-FR" sz="2450" dirty="0">
              <a:latin typeface="Arial"/>
              <a:cs typeface="Arial"/>
            </a:endParaRPr>
          </a:p>
        </p:txBody>
      </p:sp>
      <p:sp>
        <p:nvSpPr>
          <p:cNvPr id="2" name="object 2">
            <a:extLst>
              <a:ext uri="{FF2B5EF4-FFF2-40B4-BE49-F238E27FC236}">
                <a16:creationId xmlns:a16="http://schemas.microsoft.com/office/drawing/2014/main" id="{5A66D370-B4A7-B68B-07D5-575DCCB3DB9E}"/>
              </a:ext>
            </a:extLst>
          </p:cNvPr>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22</a:t>
            </a:r>
            <a:endParaRPr sz="1650" dirty="0">
              <a:latin typeface="Verdana"/>
              <a:cs typeface="Verdana"/>
            </a:endParaRPr>
          </a:p>
        </p:txBody>
      </p:sp>
      <p:sp>
        <p:nvSpPr>
          <p:cNvPr id="21" name="object 15">
            <a:extLst>
              <a:ext uri="{FF2B5EF4-FFF2-40B4-BE49-F238E27FC236}">
                <a16:creationId xmlns:a16="http://schemas.microsoft.com/office/drawing/2014/main" id="{13703BFC-CE53-4785-A020-DAAAC4B44CAC}"/>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17" name="object 16">
            <a:extLst>
              <a:ext uri="{FF2B5EF4-FFF2-40B4-BE49-F238E27FC236}">
                <a16:creationId xmlns:a16="http://schemas.microsoft.com/office/drawing/2014/main" id="{1E114C74-F963-4850-8AF4-CA0ADEA28FAC}"/>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d’investissement</a:t>
            </a:r>
            <a:endParaRPr sz="1450" dirty="0">
              <a:latin typeface="Verdana"/>
              <a:cs typeface="Verdana"/>
            </a:endParaRPr>
          </a:p>
        </p:txBody>
      </p:sp>
    </p:spTree>
    <p:extLst>
      <p:ext uri="{BB962C8B-B14F-4D97-AF65-F5344CB8AC3E}">
        <p14:creationId xmlns:p14="http://schemas.microsoft.com/office/powerpoint/2010/main" val="184634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23</a:t>
            </a:r>
            <a:endParaRPr sz="1650" dirty="0">
              <a:latin typeface="Verdana"/>
              <a:cs typeface="Verdana"/>
            </a:endParaRPr>
          </a:p>
        </p:txBody>
      </p:sp>
      <p:sp>
        <p:nvSpPr>
          <p:cNvPr id="5" name="object 5"/>
          <p:cNvSpPr txBox="1">
            <a:spLocks noGrp="1"/>
          </p:cNvSpPr>
          <p:nvPr>
            <p:ph type="title"/>
          </p:nvPr>
        </p:nvSpPr>
        <p:spPr>
          <a:xfrm>
            <a:off x="977921" y="473075"/>
            <a:ext cx="16680313" cy="10430419"/>
          </a:xfrm>
          <a:prstGeom prst="rect">
            <a:avLst/>
          </a:prstGeom>
        </p:spPr>
        <p:txBody>
          <a:bodyPr vert="horz" wrap="square" lIns="0" tIns="12065" rIns="0" bIns="0" rtlCol="0">
            <a:spAutoFit/>
          </a:bodyPr>
          <a:lstStyle/>
          <a:p>
            <a:r>
              <a:rPr lang="fr-FR" sz="3600" dirty="0"/>
              <a:t>RECETTES PREVISIONNELLES D’INVESTISSEMENT 2023 : 24 613 978 €</a:t>
            </a:r>
            <a:br>
              <a:rPr lang="fr-FR" sz="3600" dirty="0"/>
            </a:br>
            <a:br>
              <a:rPr lang="fr-FR" sz="3600" dirty="0"/>
            </a:br>
            <a:r>
              <a:rPr lang="fr-FR" sz="3600" dirty="0"/>
              <a:t>Soit 49,33%</a:t>
            </a:r>
            <a:br>
              <a:rPr lang="fr-FR" dirty="0"/>
            </a:br>
            <a:br>
              <a:rPr lang="fr-FR" dirty="0"/>
            </a:br>
            <a:r>
              <a:rPr lang="fr-FR" dirty="0"/>
              <a:t>répartis comme suit : </a:t>
            </a:r>
            <a:br>
              <a:rPr lang="fr-FR" dirty="0"/>
            </a:br>
            <a:r>
              <a:rPr lang="fr-FR" dirty="0"/>
              <a:t> </a:t>
            </a:r>
            <a:br>
              <a:rPr lang="fr-FR" dirty="0"/>
            </a:br>
            <a:r>
              <a:rPr lang="fr-FR" dirty="0"/>
              <a:t>L’EPARGNE DE GESTION: 805 978 €. Il s’agit de l’autofinancement provenant de la section de fonctionnement</a:t>
            </a:r>
            <a:br>
              <a:rPr lang="fr-FR" dirty="0"/>
            </a:br>
            <a:r>
              <a:rPr lang="fr-FR" dirty="0"/>
              <a:t> </a:t>
            </a:r>
            <a:br>
              <a:rPr lang="fr-FR" dirty="0"/>
            </a:br>
            <a:r>
              <a:rPr lang="fr-FR" dirty="0"/>
              <a:t>Des RECETTES DIVERSES pour 4 469 000€</a:t>
            </a:r>
            <a:br>
              <a:rPr lang="fr-FR" dirty="0"/>
            </a:br>
            <a:r>
              <a:rPr lang="fr-FR" dirty="0"/>
              <a:t> - 1 400 000€ au titre du FCTVA 2022</a:t>
            </a:r>
            <a:br>
              <a:rPr lang="fr-FR" dirty="0"/>
            </a:br>
            <a:r>
              <a:rPr lang="fr-FR" dirty="0"/>
              <a:t> - 60 000 € de taxe d’aménagement</a:t>
            </a:r>
            <a:br>
              <a:rPr lang="fr-FR" dirty="0"/>
            </a:br>
            <a:r>
              <a:rPr lang="fr-FR" dirty="0"/>
              <a:t> - 50 000 € de produits des amendes</a:t>
            </a:r>
            <a:br>
              <a:rPr lang="fr-FR" dirty="0"/>
            </a:br>
            <a:r>
              <a:rPr lang="fr-FR" dirty="0"/>
              <a:t> - 10 000 € de Dépôts et cautionnements reçus</a:t>
            </a:r>
            <a:br>
              <a:rPr lang="fr-FR" dirty="0"/>
            </a:br>
            <a:br>
              <a:rPr lang="fr-FR" dirty="0"/>
            </a:br>
            <a:r>
              <a:rPr lang="fr-FR" dirty="0"/>
              <a:t> </a:t>
            </a:r>
            <a:br>
              <a:rPr lang="fr-FR" dirty="0"/>
            </a:br>
            <a:endParaRPr lang="fr-FR" sz="3600" dirty="0">
              <a:solidFill>
                <a:srgbClr val="FF0000"/>
              </a:solidFill>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Recettes d’investissement</a:t>
            </a:r>
            <a:endParaRPr sz="1450" dirty="0">
              <a:latin typeface="Verdana"/>
              <a:cs typeface="Verdana"/>
            </a:endParaRPr>
          </a:p>
        </p:txBody>
      </p:sp>
      <p:sp>
        <p:nvSpPr>
          <p:cNvPr id="20" name="object 15">
            <a:extLst>
              <a:ext uri="{FF2B5EF4-FFF2-40B4-BE49-F238E27FC236}">
                <a16:creationId xmlns:a16="http://schemas.microsoft.com/office/drawing/2014/main" id="{847B2705-D024-4FA5-8B79-F56800A47466}"/>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21" name="object 16">
            <a:extLst>
              <a:ext uri="{FF2B5EF4-FFF2-40B4-BE49-F238E27FC236}">
                <a16:creationId xmlns:a16="http://schemas.microsoft.com/office/drawing/2014/main" id="{130B2664-E351-44C9-AEE5-9F682C7ED619}"/>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d’investissement</a:t>
            </a:r>
            <a:endParaRPr sz="1450" dirty="0">
              <a:latin typeface="Verdana"/>
              <a:cs typeface="Verdana"/>
            </a:endParaRPr>
          </a:p>
        </p:txBody>
      </p:sp>
    </p:spTree>
    <p:extLst>
      <p:ext uri="{BB962C8B-B14F-4D97-AF65-F5344CB8AC3E}">
        <p14:creationId xmlns:p14="http://schemas.microsoft.com/office/powerpoint/2010/main" val="416171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24</a:t>
            </a:r>
            <a:endParaRPr sz="1650" dirty="0">
              <a:latin typeface="Verdana"/>
              <a:cs typeface="Verdana"/>
            </a:endParaRPr>
          </a:p>
        </p:txBody>
      </p:sp>
      <p:sp>
        <p:nvSpPr>
          <p:cNvPr id="5" name="object 5"/>
          <p:cNvSpPr txBox="1">
            <a:spLocks noGrp="1"/>
          </p:cNvSpPr>
          <p:nvPr>
            <p:ph type="title"/>
          </p:nvPr>
        </p:nvSpPr>
        <p:spPr>
          <a:xfrm>
            <a:off x="831850" y="1463675"/>
            <a:ext cx="17442313" cy="8537594"/>
          </a:xfrm>
          <a:prstGeom prst="rect">
            <a:avLst/>
          </a:prstGeom>
        </p:spPr>
        <p:txBody>
          <a:bodyPr vert="horz" wrap="square" lIns="0" tIns="12065" rIns="0" bIns="0" rtlCol="0">
            <a:spAutoFit/>
          </a:bodyPr>
          <a:lstStyle/>
          <a:p>
            <a:pPr lvl="0"/>
            <a:r>
              <a:rPr lang="fr-FR" sz="3600" dirty="0"/>
              <a:t>LES CESSIONS : 2 949 000 €</a:t>
            </a:r>
            <a:br>
              <a:rPr lang="fr-FR" sz="3600" dirty="0"/>
            </a:br>
            <a:br>
              <a:rPr lang="fr-FR" sz="3600" dirty="0"/>
            </a:br>
            <a:r>
              <a:rPr lang="fr-FR" sz="3600" dirty="0"/>
              <a:t>LES SUBVENTIONS d’investissement (Etat, Région, Département): 7 139 000 €</a:t>
            </a:r>
            <a:br>
              <a:rPr lang="fr-FR" sz="3600" dirty="0"/>
            </a:br>
            <a:br>
              <a:rPr lang="fr-FR" sz="3600" dirty="0"/>
            </a:br>
            <a:r>
              <a:rPr lang="fr-FR" dirty="0"/>
              <a:t>L’inscription d’un EMPRUNT D’EQUILIBRE: 12 000 000 € </a:t>
            </a:r>
            <a:br>
              <a:rPr lang="fr-FR" dirty="0"/>
            </a:br>
            <a:r>
              <a:rPr lang="fr-FR" dirty="0"/>
              <a:t>Pour anticiper :</a:t>
            </a:r>
            <a:br>
              <a:rPr lang="fr-FR" dirty="0"/>
            </a:br>
            <a:r>
              <a:rPr lang="fr-FR" dirty="0"/>
              <a:t>	- La reprise de l’excédent d’investissement de 2022 pour 7,5 M€ </a:t>
            </a:r>
            <a:br>
              <a:rPr lang="fr-FR" dirty="0"/>
            </a:br>
            <a:r>
              <a:rPr lang="fr-FR" dirty="0"/>
              <a:t>	- La reprise pour l’excédent de fonctionnement capitalisé de 2022 pour 3 M€</a:t>
            </a:r>
            <a:br>
              <a:rPr lang="fr-FR" dirty="0"/>
            </a:br>
            <a:r>
              <a:rPr lang="fr-FR" dirty="0"/>
              <a:t>	- La prévision d’un emprunt pour 1,5 M € pour le financement d’acquisitions</a:t>
            </a:r>
            <a:br>
              <a:rPr lang="fr-FR" dirty="0"/>
            </a:br>
            <a:br>
              <a:rPr lang="fr-FR" dirty="0"/>
            </a:br>
            <a:r>
              <a:rPr lang="fr-FR" dirty="0"/>
              <a:t>Une prévision de 200 000 € de recettes d’ordre pour la prise en compte des remboursements d’avances forfaitaires</a:t>
            </a:r>
            <a:endParaRPr lang="fr-FR" sz="3600" dirty="0">
              <a:solidFill>
                <a:srgbClr val="FF0000"/>
              </a:solidFill>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Recettes d’investissement</a:t>
            </a:r>
            <a:endParaRPr sz="1450" dirty="0">
              <a:latin typeface="Verdana"/>
              <a:cs typeface="Verdana"/>
            </a:endParaRPr>
          </a:p>
        </p:txBody>
      </p:sp>
      <p:sp>
        <p:nvSpPr>
          <p:cNvPr id="20" name="object 15">
            <a:extLst>
              <a:ext uri="{FF2B5EF4-FFF2-40B4-BE49-F238E27FC236}">
                <a16:creationId xmlns:a16="http://schemas.microsoft.com/office/drawing/2014/main" id="{847B2705-D024-4FA5-8B79-F56800A47466}"/>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21" name="object 16">
            <a:extLst>
              <a:ext uri="{FF2B5EF4-FFF2-40B4-BE49-F238E27FC236}">
                <a16:creationId xmlns:a16="http://schemas.microsoft.com/office/drawing/2014/main" id="{130B2664-E351-44C9-AEE5-9F682C7ED619}"/>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d’investissement</a:t>
            </a:r>
            <a:endParaRPr sz="1450" dirty="0">
              <a:latin typeface="Verdana"/>
              <a:cs typeface="Verdana"/>
            </a:endParaRPr>
          </a:p>
        </p:txBody>
      </p:sp>
    </p:spTree>
    <p:extLst>
      <p:ext uri="{BB962C8B-B14F-4D97-AF65-F5344CB8AC3E}">
        <p14:creationId xmlns:p14="http://schemas.microsoft.com/office/powerpoint/2010/main" val="4253595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AC1CAB48-090E-4A0C-16D6-69F7D2CD0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259" y="384371"/>
            <a:ext cx="13208889" cy="8805926"/>
          </a:xfrm>
          <a:prstGeom prst="rect">
            <a:avLst/>
          </a:prstGeom>
        </p:spPr>
      </p:pic>
      <p:grpSp>
        <p:nvGrpSpPr>
          <p:cNvPr id="16" name="Groupe 15">
            <a:extLst>
              <a:ext uri="{FF2B5EF4-FFF2-40B4-BE49-F238E27FC236}">
                <a16:creationId xmlns:a16="http://schemas.microsoft.com/office/drawing/2014/main" id="{F92A4B7F-A81F-13E5-2E54-FEECCEABFC28}"/>
              </a:ext>
            </a:extLst>
          </p:cNvPr>
          <p:cNvGrpSpPr/>
          <p:nvPr/>
        </p:nvGrpSpPr>
        <p:grpSpPr>
          <a:xfrm>
            <a:off x="18638177" y="9771071"/>
            <a:ext cx="625475" cy="1043673"/>
            <a:chOff x="18638177" y="9771071"/>
            <a:chExt cx="625475" cy="1043673"/>
          </a:xfrm>
        </p:grpSpPr>
        <p:grpSp>
          <p:nvGrpSpPr>
            <p:cNvPr id="5" name="object 5"/>
            <p:cNvGrpSpPr/>
            <p:nvPr/>
          </p:nvGrpSpPr>
          <p:grpSpPr>
            <a:xfrm>
              <a:off x="18712271" y="9771071"/>
              <a:ext cx="477520" cy="669290"/>
              <a:chOff x="18712271" y="9771071"/>
              <a:chExt cx="477520" cy="669290"/>
            </a:xfrm>
          </p:grpSpPr>
          <p:sp>
            <p:nvSpPr>
              <p:cNvPr id="6" name="object 6"/>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7" name="object 7"/>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8" name="object 8"/>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9" name="object 9"/>
            <p:cNvGrpSpPr/>
            <p:nvPr/>
          </p:nvGrpSpPr>
          <p:grpSpPr>
            <a:xfrm>
              <a:off x="18638177" y="10516294"/>
              <a:ext cx="625475" cy="298450"/>
              <a:chOff x="18638177" y="10516294"/>
              <a:chExt cx="625475" cy="298450"/>
            </a:xfrm>
          </p:grpSpPr>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2" name="object 12"/>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9" name="Rectangle 18">
            <a:extLst>
              <a:ext uri="{FF2B5EF4-FFF2-40B4-BE49-F238E27FC236}">
                <a16:creationId xmlns:a16="http://schemas.microsoft.com/office/drawing/2014/main" id="{2D90DAF5-F975-542E-EE20-3D2B3E855E36}"/>
              </a:ext>
            </a:extLst>
          </p:cNvPr>
          <p:cNvSpPr/>
          <p:nvPr/>
        </p:nvSpPr>
        <p:spPr>
          <a:xfrm>
            <a:off x="406461" y="378782"/>
            <a:ext cx="7465298" cy="8805926"/>
          </a:xfrm>
          <a:prstGeom prst="rect">
            <a:avLst/>
          </a:prstGeom>
          <a:solidFill>
            <a:srgbClr val="27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object 4"/>
          <p:cNvSpPr txBox="1"/>
          <p:nvPr/>
        </p:nvSpPr>
        <p:spPr>
          <a:xfrm>
            <a:off x="564840" y="2759075"/>
            <a:ext cx="9182410" cy="1261884"/>
          </a:xfrm>
          <a:prstGeom prst="rect">
            <a:avLst/>
          </a:prstGeom>
          <a:noFill/>
        </p:spPr>
        <p:txBody>
          <a:bodyPr vert="horz" wrap="square" lIns="0" tIns="0" rIns="0" bIns="0" rtlCol="0">
            <a:spAutoFit/>
          </a:bodyPr>
          <a:lstStyle/>
          <a:p>
            <a:pPr marL="722313" marR="1948814">
              <a:lnSpc>
                <a:spcPct val="100499"/>
              </a:lnSpc>
            </a:pPr>
            <a:r>
              <a:rPr lang="fr-FR" sz="4100" b="1" spc="-10" dirty="0">
                <a:solidFill>
                  <a:srgbClr val="FFFFFF"/>
                </a:solidFill>
                <a:latin typeface="Arial"/>
                <a:cs typeface="Arial"/>
              </a:rPr>
              <a:t>DEPENSES D’INVESTISSEMENT</a:t>
            </a:r>
            <a:endParaRPr lang="fr-FR" sz="2450" dirty="0">
              <a:latin typeface="Arial"/>
              <a:cs typeface="Arial"/>
            </a:endParaRPr>
          </a:p>
        </p:txBody>
      </p:sp>
      <p:sp>
        <p:nvSpPr>
          <p:cNvPr id="2" name="object 2">
            <a:extLst>
              <a:ext uri="{FF2B5EF4-FFF2-40B4-BE49-F238E27FC236}">
                <a16:creationId xmlns:a16="http://schemas.microsoft.com/office/drawing/2014/main" id="{5A66D370-B4A7-B68B-07D5-575DCCB3DB9E}"/>
              </a:ext>
            </a:extLst>
          </p:cNvPr>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25</a:t>
            </a:r>
            <a:endParaRPr sz="1650" dirty="0">
              <a:latin typeface="Verdana"/>
              <a:cs typeface="Verdana"/>
            </a:endParaRPr>
          </a:p>
        </p:txBody>
      </p:sp>
      <p:sp>
        <p:nvSpPr>
          <p:cNvPr id="21" name="object 15">
            <a:extLst>
              <a:ext uri="{FF2B5EF4-FFF2-40B4-BE49-F238E27FC236}">
                <a16:creationId xmlns:a16="http://schemas.microsoft.com/office/drawing/2014/main" id="{13703BFC-CE53-4785-A020-DAAAC4B44CAC}"/>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17" name="object 16">
            <a:extLst>
              <a:ext uri="{FF2B5EF4-FFF2-40B4-BE49-F238E27FC236}">
                <a16:creationId xmlns:a16="http://schemas.microsoft.com/office/drawing/2014/main" id="{1E114C74-F963-4850-8AF4-CA0ADEA28FAC}"/>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d’investissement</a:t>
            </a:r>
            <a:endParaRPr sz="1450" dirty="0">
              <a:latin typeface="Verdana"/>
              <a:cs typeface="Verdana"/>
            </a:endParaRPr>
          </a:p>
        </p:txBody>
      </p:sp>
    </p:spTree>
    <p:extLst>
      <p:ext uri="{BB962C8B-B14F-4D97-AF65-F5344CB8AC3E}">
        <p14:creationId xmlns:p14="http://schemas.microsoft.com/office/powerpoint/2010/main" val="4139867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26</a:t>
            </a:r>
            <a:endParaRPr sz="1650" dirty="0">
              <a:latin typeface="Verdana"/>
              <a:cs typeface="Verdana"/>
            </a:endParaRPr>
          </a:p>
        </p:txBody>
      </p:sp>
      <p:sp>
        <p:nvSpPr>
          <p:cNvPr id="5" name="object 5"/>
          <p:cNvSpPr txBox="1">
            <a:spLocks noGrp="1"/>
          </p:cNvSpPr>
          <p:nvPr>
            <p:ph type="title"/>
          </p:nvPr>
        </p:nvSpPr>
        <p:spPr>
          <a:xfrm>
            <a:off x="1441450" y="1158875"/>
            <a:ext cx="16154400" cy="5813771"/>
          </a:xfrm>
          <a:prstGeom prst="rect">
            <a:avLst/>
          </a:prstGeom>
        </p:spPr>
        <p:txBody>
          <a:bodyPr vert="horz" wrap="square" lIns="0" tIns="12065" rIns="0" bIns="0" rtlCol="0">
            <a:spAutoFit/>
          </a:bodyPr>
          <a:lstStyle/>
          <a:p>
            <a:pPr lvl="0"/>
            <a:r>
              <a:rPr lang="fr-FR" sz="3200" dirty="0"/>
              <a:t>DEPENSES D’INVESTISSEMENT : 24 613 978 €.</a:t>
            </a:r>
            <a:br>
              <a:rPr lang="fr-FR" sz="3200" dirty="0"/>
            </a:br>
            <a:r>
              <a:rPr lang="fr-FR" sz="3200" dirty="0"/>
              <a:t> </a:t>
            </a:r>
            <a:br>
              <a:rPr lang="fr-FR" sz="3200" dirty="0"/>
            </a:br>
            <a:r>
              <a:rPr lang="fr-FR" sz="3200" dirty="0"/>
              <a:t>Soit 49,33% du budget</a:t>
            </a:r>
            <a:br>
              <a:rPr lang="fr-FR" sz="3200" dirty="0"/>
            </a:br>
            <a:br>
              <a:rPr lang="fr-FR" sz="3200" dirty="0"/>
            </a:br>
            <a:r>
              <a:rPr lang="fr-FR" sz="3200" dirty="0"/>
              <a:t>Repartis comme suit:</a:t>
            </a:r>
            <a:br>
              <a:rPr lang="fr-FR" sz="3200" dirty="0"/>
            </a:br>
            <a:br>
              <a:rPr lang="fr-FR" sz="3200" dirty="0"/>
            </a:br>
            <a:r>
              <a:rPr lang="fr-FR" sz="3600" dirty="0"/>
              <a:t>Le remboursement du capital des emprunts pour un montant de 1,630 M€</a:t>
            </a:r>
            <a:br>
              <a:rPr lang="fr-FR" sz="3600" dirty="0"/>
            </a:br>
            <a:br>
              <a:rPr lang="fr-FR" sz="3600" dirty="0"/>
            </a:br>
            <a:r>
              <a:rPr lang="fr-FR" sz="3600" dirty="0"/>
              <a:t>Les remboursements de caution pour 10 000 €</a:t>
            </a:r>
            <a:br>
              <a:rPr lang="fr-FR" sz="3600" dirty="0"/>
            </a:br>
            <a:br>
              <a:rPr lang="fr-FR" dirty="0"/>
            </a:br>
            <a:endParaRPr lang="fr-FR" sz="3600" dirty="0">
              <a:solidFill>
                <a:srgbClr val="FF0000"/>
              </a:solidFill>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Recettes d’investissement</a:t>
            </a:r>
            <a:endParaRPr sz="1450" dirty="0">
              <a:latin typeface="Verdana"/>
              <a:cs typeface="Verdana"/>
            </a:endParaRPr>
          </a:p>
        </p:txBody>
      </p:sp>
      <p:sp>
        <p:nvSpPr>
          <p:cNvPr id="20" name="object 15">
            <a:extLst>
              <a:ext uri="{FF2B5EF4-FFF2-40B4-BE49-F238E27FC236}">
                <a16:creationId xmlns:a16="http://schemas.microsoft.com/office/drawing/2014/main" id="{847B2705-D024-4FA5-8B79-F56800A47466}"/>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21" name="object 16">
            <a:extLst>
              <a:ext uri="{FF2B5EF4-FFF2-40B4-BE49-F238E27FC236}">
                <a16:creationId xmlns:a16="http://schemas.microsoft.com/office/drawing/2014/main" id="{130B2664-E351-44C9-AEE5-9F682C7ED619}"/>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d’investissement</a:t>
            </a:r>
            <a:endParaRPr sz="1450" dirty="0">
              <a:latin typeface="Verdana"/>
              <a:cs typeface="Verdana"/>
            </a:endParaRPr>
          </a:p>
        </p:txBody>
      </p:sp>
    </p:spTree>
    <p:extLst>
      <p:ext uri="{BB962C8B-B14F-4D97-AF65-F5344CB8AC3E}">
        <p14:creationId xmlns:p14="http://schemas.microsoft.com/office/powerpoint/2010/main" val="100466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27</a:t>
            </a:r>
            <a:endParaRPr sz="1650" dirty="0">
              <a:latin typeface="Verdana"/>
              <a:cs typeface="Verdana"/>
            </a:endParaRPr>
          </a:p>
        </p:txBody>
      </p:sp>
      <p:sp>
        <p:nvSpPr>
          <p:cNvPr id="5" name="object 5"/>
          <p:cNvSpPr txBox="1">
            <a:spLocks noGrp="1"/>
          </p:cNvSpPr>
          <p:nvPr>
            <p:ph type="title"/>
          </p:nvPr>
        </p:nvSpPr>
        <p:spPr>
          <a:xfrm>
            <a:off x="1433851" y="698346"/>
            <a:ext cx="16154400" cy="9368590"/>
          </a:xfrm>
          <a:prstGeom prst="rect">
            <a:avLst/>
          </a:prstGeom>
        </p:spPr>
        <p:txBody>
          <a:bodyPr vert="horz" wrap="square" lIns="0" tIns="12065" rIns="0" bIns="0" rtlCol="0">
            <a:spAutoFit/>
          </a:bodyPr>
          <a:lstStyle/>
          <a:p>
            <a:pPr lvl="0"/>
            <a:r>
              <a:rPr lang="fr-FR" sz="3200" u="sng" dirty="0"/>
              <a:t>Les opérations d’équipement pour un montant global de 22 773 978 € dont :</a:t>
            </a:r>
            <a:br>
              <a:rPr lang="fr-FR" sz="3200" u="sng" dirty="0"/>
            </a:br>
            <a:r>
              <a:rPr lang="fr-FR" sz="3200" dirty="0"/>
              <a:t>	- Les travaux de l’Espace culturel pour 15 M€</a:t>
            </a:r>
            <a:br>
              <a:rPr lang="fr-FR" sz="3200" dirty="0"/>
            </a:br>
            <a:r>
              <a:rPr lang="fr-FR" sz="3200" dirty="0"/>
              <a:t>	- Les travaux de création d’un court de tennis couvert pour 1,006 M€</a:t>
            </a:r>
            <a:br>
              <a:rPr lang="fr-FR" sz="3200" dirty="0"/>
            </a:br>
            <a:r>
              <a:rPr lang="fr-FR" sz="3200" dirty="0"/>
              <a:t>	- Les travaux de rénovation de 4 courts de tennis extérieurs pour un montant de 335  K€</a:t>
            </a:r>
            <a:br>
              <a:rPr lang="fr-FR" sz="3200" dirty="0"/>
            </a:br>
            <a:r>
              <a:rPr lang="fr-FR" sz="3200" dirty="0"/>
              <a:t>	- Les travaux de Rénovation de la propriété Bailly pour un montant de 1,3 M€</a:t>
            </a:r>
            <a:br>
              <a:rPr lang="fr-FR" sz="3200" dirty="0"/>
            </a:br>
            <a:r>
              <a:rPr lang="fr-FR" sz="3200" dirty="0"/>
              <a:t>	- Les travaux de rénovation de l’Eclairage Public pour un montant d’1 M €</a:t>
            </a:r>
            <a:br>
              <a:rPr lang="fr-FR" sz="3200" dirty="0"/>
            </a:br>
            <a:r>
              <a:rPr lang="fr-FR" sz="3200" dirty="0"/>
              <a:t>	- Les études pour la réalisation d’un Ilot fraicheur ainsi que pour la rénovation de l’église  pour 84 K€</a:t>
            </a:r>
            <a:br>
              <a:rPr lang="fr-FR" sz="3200" dirty="0"/>
            </a:br>
            <a:r>
              <a:rPr lang="fr-FR" sz="3200" dirty="0"/>
              <a:t>	- Les travaux dans les écoles pour 655 K€</a:t>
            </a:r>
            <a:br>
              <a:rPr lang="fr-FR" sz="3200" dirty="0"/>
            </a:br>
            <a:r>
              <a:rPr lang="fr-FR" sz="3200" dirty="0"/>
              <a:t>	- Les travaux dans divers bâtiments pour 485 K€</a:t>
            </a:r>
            <a:br>
              <a:rPr lang="fr-FR" sz="3200" dirty="0"/>
            </a:br>
            <a:r>
              <a:rPr lang="fr-FR" sz="3200" dirty="0"/>
              <a:t>	- Les achats de matériels dans les services pour 517 K€</a:t>
            </a:r>
            <a:br>
              <a:rPr lang="fr-FR" sz="3200" dirty="0"/>
            </a:br>
            <a:r>
              <a:rPr lang="fr-FR" sz="3200" dirty="0"/>
              <a:t>	- Des acquisitions immobilières pour 1,36 M€</a:t>
            </a:r>
            <a:br>
              <a:rPr lang="fr-FR" sz="3200" dirty="0"/>
            </a:br>
            <a:r>
              <a:rPr lang="fr-FR" sz="3200" dirty="0"/>
              <a:t>	- Les travaux d’entretien pour la voirie et l’éclairage public pour 940 K€</a:t>
            </a:r>
            <a:br>
              <a:rPr lang="fr-FR" sz="3200" dirty="0"/>
            </a:br>
            <a:r>
              <a:rPr lang="fr-FR" sz="3200" dirty="0"/>
              <a:t>	- La part investissement du budget participatif pour 25 K€	</a:t>
            </a:r>
            <a:br>
              <a:rPr lang="fr-FR" sz="3200" dirty="0"/>
            </a:br>
            <a:r>
              <a:rPr lang="fr-FR" sz="3200" dirty="0"/>
              <a:t>	- Des études pour la voirie, l’environnement pour un montant de 65 K€</a:t>
            </a:r>
            <a:br>
              <a:rPr lang="fr-FR" sz="3200" dirty="0"/>
            </a:br>
            <a:br>
              <a:rPr lang="fr-FR" sz="3200" dirty="0"/>
            </a:br>
            <a:r>
              <a:rPr lang="fr-FR" sz="3200" dirty="0"/>
              <a:t>Une prévision de 200 000 € de dépenses d’ordre pour la prise en compte des remboursements d’avances forfaitaires</a:t>
            </a: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Recettes d’investissement</a:t>
            </a:r>
            <a:endParaRPr sz="1450" dirty="0">
              <a:latin typeface="Verdana"/>
              <a:cs typeface="Verdana"/>
            </a:endParaRPr>
          </a:p>
        </p:txBody>
      </p:sp>
      <p:sp>
        <p:nvSpPr>
          <p:cNvPr id="20" name="object 15">
            <a:extLst>
              <a:ext uri="{FF2B5EF4-FFF2-40B4-BE49-F238E27FC236}">
                <a16:creationId xmlns:a16="http://schemas.microsoft.com/office/drawing/2014/main" id="{847B2705-D024-4FA5-8B79-F56800A47466}"/>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21" name="object 16">
            <a:extLst>
              <a:ext uri="{FF2B5EF4-FFF2-40B4-BE49-F238E27FC236}">
                <a16:creationId xmlns:a16="http://schemas.microsoft.com/office/drawing/2014/main" id="{130B2664-E351-44C9-AEE5-9F682C7ED619}"/>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d’investissement</a:t>
            </a:r>
            <a:endParaRPr sz="1450" dirty="0">
              <a:latin typeface="Verdana"/>
              <a:cs typeface="Verdana"/>
            </a:endParaRPr>
          </a:p>
        </p:txBody>
      </p:sp>
    </p:spTree>
    <p:extLst>
      <p:ext uri="{BB962C8B-B14F-4D97-AF65-F5344CB8AC3E}">
        <p14:creationId xmlns:p14="http://schemas.microsoft.com/office/powerpoint/2010/main" val="2531351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AC1CAB48-090E-4A0C-16D6-69F7D2CD0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259" y="384371"/>
            <a:ext cx="13208889" cy="8805926"/>
          </a:xfrm>
          <a:prstGeom prst="rect">
            <a:avLst/>
          </a:prstGeom>
        </p:spPr>
      </p:pic>
      <p:grpSp>
        <p:nvGrpSpPr>
          <p:cNvPr id="16" name="Groupe 15">
            <a:extLst>
              <a:ext uri="{FF2B5EF4-FFF2-40B4-BE49-F238E27FC236}">
                <a16:creationId xmlns:a16="http://schemas.microsoft.com/office/drawing/2014/main" id="{F92A4B7F-A81F-13E5-2E54-FEECCEABFC28}"/>
              </a:ext>
            </a:extLst>
          </p:cNvPr>
          <p:cNvGrpSpPr/>
          <p:nvPr/>
        </p:nvGrpSpPr>
        <p:grpSpPr>
          <a:xfrm>
            <a:off x="18638177" y="9771071"/>
            <a:ext cx="625475" cy="1043673"/>
            <a:chOff x="18638177" y="9771071"/>
            <a:chExt cx="625475" cy="1043673"/>
          </a:xfrm>
        </p:grpSpPr>
        <p:grpSp>
          <p:nvGrpSpPr>
            <p:cNvPr id="5" name="object 5"/>
            <p:cNvGrpSpPr/>
            <p:nvPr/>
          </p:nvGrpSpPr>
          <p:grpSpPr>
            <a:xfrm>
              <a:off x="18712271" y="9771071"/>
              <a:ext cx="477520" cy="669290"/>
              <a:chOff x="18712271" y="9771071"/>
              <a:chExt cx="477520" cy="669290"/>
            </a:xfrm>
          </p:grpSpPr>
          <p:sp>
            <p:nvSpPr>
              <p:cNvPr id="6" name="object 6"/>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7" name="object 7"/>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8" name="object 8"/>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9" name="object 9"/>
            <p:cNvGrpSpPr/>
            <p:nvPr/>
          </p:nvGrpSpPr>
          <p:grpSpPr>
            <a:xfrm>
              <a:off x="18638177" y="10516294"/>
              <a:ext cx="625475" cy="298450"/>
              <a:chOff x="18638177" y="10516294"/>
              <a:chExt cx="625475" cy="298450"/>
            </a:xfrm>
          </p:grpSpPr>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2" name="object 12"/>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9" name="Rectangle 18">
            <a:extLst>
              <a:ext uri="{FF2B5EF4-FFF2-40B4-BE49-F238E27FC236}">
                <a16:creationId xmlns:a16="http://schemas.microsoft.com/office/drawing/2014/main" id="{2D90DAF5-F975-542E-EE20-3D2B3E855E36}"/>
              </a:ext>
            </a:extLst>
          </p:cNvPr>
          <p:cNvSpPr/>
          <p:nvPr/>
        </p:nvSpPr>
        <p:spPr>
          <a:xfrm>
            <a:off x="406461" y="378782"/>
            <a:ext cx="7465298" cy="8805926"/>
          </a:xfrm>
          <a:prstGeom prst="rect">
            <a:avLst/>
          </a:prstGeom>
          <a:solidFill>
            <a:srgbClr val="27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object 4"/>
          <p:cNvSpPr txBox="1"/>
          <p:nvPr/>
        </p:nvSpPr>
        <p:spPr>
          <a:xfrm>
            <a:off x="564840" y="2759075"/>
            <a:ext cx="9182410" cy="1261884"/>
          </a:xfrm>
          <a:prstGeom prst="rect">
            <a:avLst/>
          </a:prstGeom>
          <a:noFill/>
        </p:spPr>
        <p:txBody>
          <a:bodyPr vert="horz" wrap="square" lIns="0" tIns="0" rIns="0" bIns="0" rtlCol="0">
            <a:spAutoFit/>
          </a:bodyPr>
          <a:lstStyle/>
          <a:p>
            <a:pPr marL="722313" marR="1948814">
              <a:lnSpc>
                <a:spcPct val="100499"/>
              </a:lnSpc>
            </a:pPr>
            <a:r>
              <a:rPr lang="fr-FR" sz="4100" b="1" spc="-10" dirty="0">
                <a:solidFill>
                  <a:srgbClr val="FFFFFF"/>
                </a:solidFill>
                <a:latin typeface="Arial"/>
                <a:cs typeface="Arial"/>
              </a:rPr>
              <a:t>LA DETTE DE LA COMMUNE</a:t>
            </a:r>
            <a:endParaRPr lang="fr-FR" sz="2450" dirty="0">
              <a:latin typeface="Arial"/>
              <a:cs typeface="Arial"/>
            </a:endParaRPr>
          </a:p>
        </p:txBody>
      </p:sp>
      <p:sp>
        <p:nvSpPr>
          <p:cNvPr id="2" name="object 2">
            <a:extLst>
              <a:ext uri="{FF2B5EF4-FFF2-40B4-BE49-F238E27FC236}">
                <a16:creationId xmlns:a16="http://schemas.microsoft.com/office/drawing/2014/main" id="{5A66D370-B4A7-B68B-07D5-575DCCB3DB9E}"/>
              </a:ext>
            </a:extLst>
          </p:cNvPr>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28</a:t>
            </a:r>
            <a:endParaRPr sz="1650" dirty="0">
              <a:latin typeface="Verdana"/>
              <a:cs typeface="Verdana"/>
            </a:endParaRPr>
          </a:p>
        </p:txBody>
      </p:sp>
      <p:sp>
        <p:nvSpPr>
          <p:cNvPr id="21" name="object 15">
            <a:extLst>
              <a:ext uri="{FF2B5EF4-FFF2-40B4-BE49-F238E27FC236}">
                <a16:creationId xmlns:a16="http://schemas.microsoft.com/office/drawing/2014/main" id="{13703BFC-CE53-4785-A020-DAAAC4B44CAC}"/>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17" name="object 16">
            <a:extLst>
              <a:ext uri="{FF2B5EF4-FFF2-40B4-BE49-F238E27FC236}">
                <a16:creationId xmlns:a16="http://schemas.microsoft.com/office/drawing/2014/main" id="{1E114C74-F963-4850-8AF4-CA0ADEA28FAC}"/>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d’investissement</a:t>
            </a:r>
            <a:endParaRPr sz="1450" dirty="0">
              <a:latin typeface="Verdana"/>
              <a:cs typeface="Verdana"/>
            </a:endParaRPr>
          </a:p>
        </p:txBody>
      </p:sp>
    </p:spTree>
    <p:extLst>
      <p:ext uri="{BB962C8B-B14F-4D97-AF65-F5344CB8AC3E}">
        <p14:creationId xmlns:p14="http://schemas.microsoft.com/office/powerpoint/2010/main" val="4185727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29</a:t>
            </a:r>
            <a:endParaRPr sz="1650" dirty="0">
              <a:latin typeface="Verdana"/>
              <a:cs typeface="Verdana"/>
            </a:endParaRPr>
          </a:p>
        </p:txBody>
      </p:sp>
      <p:sp>
        <p:nvSpPr>
          <p:cNvPr id="5" name="object 5"/>
          <p:cNvSpPr txBox="1">
            <a:spLocks noGrp="1"/>
          </p:cNvSpPr>
          <p:nvPr>
            <p:ph type="title"/>
          </p:nvPr>
        </p:nvSpPr>
        <p:spPr>
          <a:xfrm>
            <a:off x="914309" y="892868"/>
            <a:ext cx="17214941" cy="8845370"/>
          </a:xfrm>
          <a:prstGeom prst="rect">
            <a:avLst/>
          </a:prstGeom>
        </p:spPr>
        <p:txBody>
          <a:bodyPr vert="horz" wrap="square" lIns="0" tIns="12065" rIns="0" bIns="0" rtlCol="0">
            <a:spAutoFit/>
          </a:bodyPr>
          <a:lstStyle/>
          <a:p>
            <a:r>
              <a:rPr lang="fr-FR" dirty="0"/>
              <a:t>L’encours de la dette communale au 1</a:t>
            </a:r>
            <a:r>
              <a:rPr lang="fr-FR" baseline="30000" dirty="0"/>
              <a:t>er</a:t>
            </a:r>
            <a:r>
              <a:rPr lang="fr-FR" dirty="0"/>
              <a:t> janvier 2023 : 14 077 895 € </a:t>
            </a:r>
            <a:br>
              <a:rPr lang="fr-FR" dirty="0"/>
            </a:br>
            <a:br>
              <a:rPr lang="fr-FR" dirty="0"/>
            </a:br>
            <a:r>
              <a:rPr lang="fr-FR" dirty="0"/>
              <a:t>Montant d’encours de dette par population : 773,76 €.</a:t>
            </a:r>
            <a:br>
              <a:rPr lang="fr-FR" dirty="0"/>
            </a:br>
            <a:br>
              <a:rPr lang="fr-FR" dirty="0"/>
            </a:br>
            <a:r>
              <a:rPr lang="fr-FR" dirty="0"/>
              <a:t>Remboursement du Capital des emprunts : 1,58 M €</a:t>
            </a:r>
            <a:br>
              <a:rPr lang="fr-FR" dirty="0"/>
            </a:br>
            <a:br>
              <a:rPr lang="fr-FR" dirty="0"/>
            </a:br>
            <a:r>
              <a:rPr lang="fr-FR" dirty="0"/>
              <a:t>La charge d’intérêts : 311 K€.</a:t>
            </a:r>
            <a:br>
              <a:rPr lang="fr-FR" dirty="0"/>
            </a:br>
            <a:br>
              <a:rPr lang="fr-FR" dirty="0"/>
            </a:br>
            <a:r>
              <a:rPr lang="fr-FR" u="sng" dirty="0"/>
              <a:t>La Structure de la dette:</a:t>
            </a:r>
            <a:br>
              <a:rPr lang="fr-FR" dirty="0"/>
            </a:br>
            <a:r>
              <a:rPr lang="fr-FR" dirty="0"/>
              <a:t>La Typologie de la répartition de l’encours selon la charte </a:t>
            </a:r>
            <a:r>
              <a:rPr lang="fr-FR" dirty="0" err="1"/>
              <a:t>Gissler</a:t>
            </a:r>
            <a:r>
              <a:rPr lang="fr-FR" dirty="0"/>
              <a:t> :</a:t>
            </a:r>
            <a:br>
              <a:rPr lang="fr-FR" dirty="0"/>
            </a:br>
            <a:br>
              <a:rPr lang="fr-FR" dirty="0"/>
            </a:br>
            <a:r>
              <a:rPr lang="fr-FR" dirty="0"/>
              <a:t>	- 93,42% de l’encours de la dette est de type A-1, soit 11 produits</a:t>
            </a:r>
            <a:br>
              <a:rPr lang="fr-FR" dirty="0"/>
            </a:br>
            <a:r>
              <a:rPr lang="fr-FR" dirty="0"/>
              <a:t>	- 6,58% de l’encours de la dette est de type F-6, soit 2 produits</a:t>
            </a:r>
            <a:br>
              <a:rPr lang="fr-FR" dirty="0"/>
            </a:br>
            <a:endParaRPr lang="fr-FR" dirty="0"/>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Recettes d’investissement</a:t>
            </a:r>
            <a:endParaRPr sz="1450" dirty="0">
              <a:latin typeface="Verdana"/>
              <a:cs typeface="Verdana"/>
            </a:endParaRPr>
          </a:p>
        </p:txBody>
      </p:sp>
      <p:sp>
        <p:nvSpPr>
          <p:cNvPr id="20" name="object 15">
            <a:extLst>
              <a:ext uri="{FF2B5EF4-FFF2-40B4-BE49-F238E27FC236}">
                <a16:creationId xmlns:a16="http://schemas.microsoft.com/office/drawing/2014/main" id="{847B2705-D024-4FA5-8B79-F56800A47466}"/>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21" name="object 16">
            <a:extLst>
              <a:ext uri="{FF2B5EF4-FFF2-40B4-BE49-F238E27FC236}">
                <a16:creationId xmlns:a16="http://schemas.microsoft.com/office/drawing/2014/main" id="{130B2664-E351-44C9-AEE5-9F682C7ED619}"/>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d’investissement</a:t>
            </a:r>
            <a:endParaRPr sz="1450" dirty="0">
              <a:latin typeface="Verdana"/>
              <a:cs typeface="Verdana"/>
            </a:endParaRPr>
          </a:p>
        </p:txBody>
      </p:sp>
    </p:spTree>
    <p:extLst>
      <p:ext uri="{BB962C8B-B14F-4D97-AF65-F5344CB8AC3E}">
        <p14:creationId xmlns:p14="http://schemas.microsoft.com/office/powerpoint/2010/main" val="200870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AC1CAB48-090E-4A0C-16D6-69F7D2CD0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259" y="384371"/>
            <a:ext cx="13208889" cy="8805926"/>
          </a:xfrm>
          <a:prstGeom prst="rect">
            <a:avLst/>
          </a:prstGeom>
        </p:spPr>
      </p:pic>
      <p:grpSp>
        <p:nvGrpSpPr>
          <p:cNvPr id="16" name="Groupe 15">
            <a:extLst>
              <a:ext uri="{FF2B5EF4-FFF2-40B4-BE49-F238E27FC236}">
                <a16:creationId xmlns:a16="http://schemas.microsoft.com/office/drawing/2014/main" id="{F92A4B7F-A81F-13E5-2E54-FEECCEABFC28}"/>
              </a:ext>
            </a:extLst>
          </p:cNvPr>
          <p:cNvGrpSpPr/>
          <p:nvPr/>
        </p:nvGrpSpPr>
        <p:grpSpPr>
          <a:xfrm>
            <a:off x="18638177" y="9771071"/>
            <a:ext cx="625475" cy="1043673"/>
            <a:chOff x="18638177" y="9771071"/>
            <a:chExt cx="625475" cy="1043673"/>
          </a:xfrm>
        </p:grpSpPr>
        <p:grpSp>
          <p:nvGrpSpPr>
            <p:cNvPr id="5" name="object 5"/>
            <p:cNvGrpSpPr/>
            <p:nvPr/>
          </p:nvGrpSpPr>
          <p:grpSpPr>
            <a:xfrm>
              <a:off x="18712271" y="9771071"/>
              <a:ext cx="477520" cy="669290"/>
              <a:chOff x="18712271" y="9771071"/>
              <a:chExt cx="477520" cy="669290"/>
            </a:xfrm>
          </p:grpSpPr>
          <p:sp>
            <p:nvSpPr>
              <p:cNvPr id="6" name="object 6"/>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7" name="object 7"/>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8" name="object 8"/>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9" name="object 9"/>
            <p:cNvGrpSpPr/>
            <p:nvPr/>
          </p:nvGrpSpPr>
          <p:grpSpPr>
            <a:xfrm>
              <a:off x="18638177" y="10516294"/>
              <a:ext cx="625475" cy="298450"/>
              <a:chOff x="18638177" y="10516294"/>
              <a:chExt cx="625475" cy="298450"/>
            </a:xfrm>
          </p:grpSpPr>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2" name="object 12"/>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9" name="Rectangle 18">
            <a:extLst>
              <a:ext uri="{FF2B5EF4-FFF2-40B4-BE49-F238E27FC236}">
                <a16:creationId xmlns:a16="http://schemas.microsoft.com/office/drawing/2014/main" id="{2D90DAF5-F975-542E-EE20-3D2B3E855E36}"/>
              </a:ext>
            </a:extLst>
          </p:cNvPr>
          <p:cNvSpPr/>
          <p:nvPr/>
        </p:nvSpPr>
        <p:spPr>
          <a:xfrm>
            <a:off x="406461" y="378782"/>
            <a:ext cx="7465298" cy="8805926"/>
          </a:xfrm>
          <a:prstGeom prst="rect">
            <a:avLst/>
          </a:prstGeom>
          <a:solidFill>
            <a:srgbClr val="27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object 4"/>
          <p:cNvSpPr txBox="1"/>
          <p:nvPr/>
        </p:nvSpPr>
        <p:spPr>
          <a:xfrm>
            <a:off x="564840" y="2759075"/>
            <a:ext cx="7476490" cy="630942"/>
          </a:xfrm>
          <a:prstGeom prst="rect">
            <a:avLst/>
          </a:prstGeom>
          <a:noFill/>
        </p:spPr>
        <p:txBody>
          <a:bodyPr vert="horz" wrap="square" lIns="0" tIns="0" rIns="0" bIns="0" rtlCol="0">
            <a:spAutoFit/>
          </a:bodyPr>
          <a:lstStyle/>
          <a:p>
            <a:pPr marL="1067435" marR="1948814">
              <a:lnSpc>
                <a:spcPct val="100499"/>
              </a:lnSpc>
            </a:pPr>
            <a:r>
              <a:rPr lang="fr-FR" sz="4100" b="1" spc="-10" dirty="0">
                <a:solidFill>
                  <a:srgbClr val="FFFFFF"/>
                </a:solidFill>
                <a:latin typeface="Arial"/>
                <a:cs typeface="Arial"/>
              </a:rPr>
              <a:t>PREAMBULE</a:t>
            </a:r>
            <a:endParaRPr lang="fr-FR" sz="2450" dirty="0">
              <a:latin typeface="Arial"/>
              <a:cs typeface="Arial"/>
            </a:endParaRPr>
          </a:p>
        </p:txBody>
      </p:sp>
      <p:sp>
        <p:nvSpPr>
          <p:cNvPr id="2" name="object 2">
            <a:extLst>
              <a:ext uri="{FF2B5EF4-FFF2-40B4-BE49-F238E27FC236}">
                <a16:creationId xmlns:a16="http://schemas.microsoft.com/office/drawing/2014/main" id="{5A66D370-B4A7-B68B-07D5-575DCCB3DB9E}"/>
              </a:ext>
            </a:extLst>
          </p:cNvPr>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3</a:t>
            </a:r>
            <a:endParaRPr sz="1650" dirty="0">
              <a:latin typeface="Verdana"/>
              <a:cs typeface="Verdana"/>
            </a:endParaRPr>
          </a:p>
        </p:txBody>
      </p:sp>
      <p:sp>
        <p:nvSpPr>
          <p:cNvPr id="17" name="object 15">
            <a:extLst>
              <a:ext uri="{FF2B5EF4-FFF2-40B4-BE49-F238E27FC236}">
                <a16:creationId xmlns:a16="http://schemas.microsoft.com/office/drawing/2014/main" id="{CB0AB903-B9E7-DF00-AE55-E3869C92BF45}"/>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30</a:t>
            </a:r>
            <a:endParaRPr sz="1650" dirty="0">
              <a:latin typeface="Verdana"/>
              <a:cs typeface="Verdana"/>
            </a:endParaRPr>
          </a:p>
        </p:txBody>
      </p:sp>
      <p:sp>
        <p:nvSpPr>
          <p:cNvPr id="5" name="object 5"/>
          <p:cNvSpPr txBox="1">
            <a:spLocks noGrp="1"/>
          </p:cNvSpPr>
          <p:nvPr>
            <p:ph type="title"/>
          </p:nvPr>
        </p:nvSpPr>
        <p:spPr>
          <a:xfrm>
            <a:off x="1441450" y="1692275"/>
            <a:ext cx="16154400" cy="1274067"/>
          </a:xfrm>
          <a:prstGeom prst="rect">
            <a:avLst/>
          </a:prstGeom>
        </p:spPr>
        <p:txBody>
          <a:bodyPr vert="horz" wrap="square" lIns="0" tIns="12065" rIns="0" bIns="0" rtlCol="0">
            <a:spAutoFit/>
          </a:bodyPr>
          <a:lstStyle/>
          <a:p>
            <a:br>
              <a:rPr lang="fr-FR" dirty="0"/>
            </a:br>
            <a:endParaRPr lang="fr-FR" dirty="0"/>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6" name="object 16"/>
          <p:cNvSpPr txBox="1"/>
          <p:nvPr/>
        </p:nvSpPr>
        <p:spPr>
          <a:xfrm>
            <a:off x="11055192" y="10106002"/>
            <a:ext cx="4559458" cy="248797"/>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Recettes d’investissement</a:t>
            </a:r>
            <a:endParaRPr sz="1450" dirty="0">
              <a:latin typeface="Verdana"/>
              <a:cs typeface="Verdana"/>
            </a:endParaRPr>
          </a:p>
        </p:txBody>
      </p:sp>
      <p:sp>
        <p:nvSpPr>
          <p:cNvPr id="20" name="object 15">
            <a:extLst>
              <a:ext uri="{FF2B5EF4-FFF2-40B4-BE49-F238E27FC236}">
                <a16:creationId xmlns:a16="http://schemas.microsoft.com/office/drawing/2014/main" id="{847B2705-D024-4FA5-8B79-F56800A47466}"/>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21" name="object 16">
            <a:extLst>
              <a:ext uri="{FF2B5EF4-FFF2-40B4-BE49-F238E27FC236}">
                <a16:creationId xmlns:a16="http://schemas.microsoft.com/office/drawing/2014/main" id="{130B2664-E351-44C9-AEE5-9F682C7ED619}"/>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d’investissement</a:t>
            </a:r>
            <a:endParaRPr sz="1450" dirty="0">
              <a:latin typeface="Verdana"/>
              <a:cs typeface="Verdana"/>
            </a:endParaRPr>
          </a:p>
        </p:txBody>
      </p:sp>
      <p:graphicFrame>
        <p:nvGraphicFramePr>
          <p:cNvPr id="17" name="Graphique 16">
            <a:extLst>
              <a:ext uri="{FF2B5EF4-FFF2-40B4-BE49-F238E27FC236}">
                <a16:creationId xmlns:a16="http://schemas.microsoft.com/office/drawing/2014/main" id="{00000000-0008-0000-0400-000002000000}"/>
              </a:ext>
            </a:extLst>
          </p:cNvPr>
          <p:cNvGraphicFramePr/>
          <p:nvPr>
            <p:extLst>
              <p:ext uri="{D42A27DB-BD31-4B8C-83A1-F6EECF244321}">
                <p14:modId xmlns:p14="http://schemas.microsoft.com/office/powerpoint/2010/main" val="4292918077"/>
              </p:ext>
            </p:extLst>
          </p:nvPr>
        </p:nvGraphicFramePr>
        <p:xfrm>
          <a:off x="3651250" y="994954"/>
          <a:ext cx="13106400" cy="8088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5859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376951"/>
            <a:ext cx="19350355" cy="10554970"/>
          </a:xfrm>
          <a:custGeom>
            <a:avLst/>
            <a:gdLst/>
            <a:ahLst/>
            <a:cxnLst/>
            <a:rect l="l" t="t" r="r" b="b"/>
            <a:pathLst>
              <a:path w="19350355" h="10554970">
                <a:moveTo>
                  <a:pt x="19350196" y="0"/>
                </a:moveTo>
                <a:lnTo>
                  <a:pt x="0" y="0"/>
                </a:lnTo>
                <a:lnTo>
                  <a:pt x="0" y="10554652"/>
                </a:lnTo>
                <a:lnTo>
                  <a:pt x="19350196" y="10554652"/>
                </a:lnTo>
                <a:lnTo>
                  <a:pt x="19350196" y="0"/>
                </a:lnTo>
                <a:close/>
              </a:path>
            </a:pathLst>
          </a:custGeom>
          <a:solidFill>
            <a:srgbClr val="275FAB"/>
          </a:solidFill>
          <a:ln>
            <a:solidFill>
              <a:srgbClr val="275FAB"/>
            </a:solidFill>
          </a:ln>
        </p:spPr>
        <p:txBody>
          <a:bodyPr wrap="square" lIns="0" tIns="0" rIns="0" bIns="0" rtlCol="0"/>
          <a:lstStyle/>
          <a:p>
            <a:endParaRPr dirty="0"/>
          </a:p>
        </p:txBody>
      </p:sp>
      <p:sp>
        <p:nvSpPr>
          <p:cNvPr id="3" name="object 3"/>
          <p:cNvSpPr txBox="1">
            <a:spLocks noGrp="1"/>
          </p:cNvSpPr>
          <p:nvPr>
            <p:ph type="title"/>
          </p:nvPr>
        </p:nvSpPr>
        <p:spPr>
          <a:xfrm>
            <a:off x="2531726" y="3551603"/>
            <a:ext cx="8739524" cy="643125"/>
          </a:xfrm>
          <a:prstGeom prst="rect">
            <a:avLst/>
          </a:prstGeom>
        </p:spPr>
        <p:txBody>
          <a:bodyPr vert="horz" wrap="square" lIns="0" tIns="12065" rIns="0" bIns="0" rtlCol="0">
            <a:spAutoFit/>
          </a:bodyPr>
          <a:lstStyle/>
          <a:p>
            <a:pPr marL="12700" marR="5080">
              <a:lnSpc>
                <a:spcPct val="100499"/>
              </a:lnSpc>
              <a:spcBef>
                <a:spcPts val="95"/>
              </a:spcBef>
            </a:pPr>
            <a:r>
              <a:rPr lang="fr-FR" dirty="0">
                <a:solidFill>
                  <a:srgbClr val="FFFFFF"/>
                </a:solidFill>
              </a:rPr>
              <a:t>MERCI DE VOTRE ATTENTION</a:t>
            </a:r>
            <a:endParaRPr spc="-20" dirty="0">
              <a:solidFill>
                <a:srgbClr val="FFFFFF"/>
              </a:solidFill>
            </a:endParaRPr>
          </a:p>
        </p:txBody>
      </p:sp>
      <p:grpSp>
        <p:nvGrpSpPr>
          <p:cNvPr id="26" name="Groupe 25">
            <a:extLst>
              <a:ext uri="{FF2B5EF4-FFF2-40B4-BE49-F238E27FC236}">
                <a16:creationId xmlns:a16="http://schemas.microsoft.com/office/drawing/2014/main" id="{768AB32F-4EB2-E294-02A3-72B60A3182E4}"/>
              </a:ext>
            </a:extLst>
          </p:cNvPr>
          <p:cNvGrpSpPr/>
          <p:nvPr/>
        </p:nvGrpSpPr>
        <p:grpSpPr>
          <a:xfrm>
            <a:off x="17653901" y="8324356"/>
            <a:ext cx="1388745" cy="2315718"/>
            <a:chOff x="17653901" y="8324356"/>
            <a:chExt cx="1388745" cy="2315718"/>
          </a:xfrm>
        </p:grpSpPr>
        <p:sp>
          <p:nvSpPr>
            <p:cNvPr id="27" name="object 4">
              <a:extLst>
                <a:ext uri="{FF2B5EF4-FFF2-40B4-BE49-F238E27FC236}">
                  <a16:creationId xmlns:a16="http://schemas.microsoft.com/office/drawing/2014/main" id="{446D729E-8F00-2EE2-6596-3E20193AEA88}"/>
                </a:ext>
              </a:extLst>
            </p:cNvPr>
            <p:cNvSpPr/>
            <p:nvPr/>
          </p:nvSpPr>
          <p:spPr>
            <a:xfrm>
              <a:off x="18668193" y="8879408"/>
              <a:ext cx="209550" cy="403860"/>
            </a:xfrm>
            <a:custGeom>
              <a:avLst/>
              <a:gdLst/>
              <a:ahLst/>
              <a:cxnLst/>
              <a:rect l="l" t="t" r="r" b="b"/>
              <a:pathLst>
                <a:path w="209550" h="403859">
                  <a:moveTo>
                    <a:pt x="209459" y="0"/>
                  </a:moveTo>
                  <a:lnTo>
                    <a:pt x="0" y="0"/>
                  </a:lnTo>
                  <a:lnTo>
                    <a:pt x="209396" y="403673"/>
                  </a:lnTo>
                  <a:lnTo>
                    <a:pt x="209459" y="0"/>
                  </a:lnTo>
                  <a:close/>
                </a:path>
              </a:pathLst>
            </a:custGeom>
            <a:solidFill>
              <a:srgbClr val="00B7EC"/>
            </a:solidFill>
          </p:spPr>
          <p:txBody>
            <a:bodyPr wrap="square" lIns="0" tIns="0" rIns="0" bIns="0" rtlCol="0"/>
            <a:lstStyle/>
            <a:p>
              <a:endParaRPr dirty="0"/>
            </a:p>
          </p:txBody>
        </p:sp>
        <p:sp>
          <p:nvSpPr>
            <p:cNvPr id="28" name="object 5">
              <a:extLst>
                <a:ext uri="{FF2B5EF4-FFF2-40B4-BE49-F238E27FC236}">
                  <a16:creationId xmlns:a16="http://schemas.microsoft.com/office/drawing/2014/main" id="{55AEC6C1-B2C0-C8E9-CBFB-749C55BBA674}"/>
                </a:ext>
              </a:extLst>
            </p:cNvPr>
            <p:cNvSpPr/>
            <p:nvPr/>
          </p:nvSpPr>
          <p:spPr>
            <a:xfrm>
              <a:off x="17818408" y="9067908"/>
              <a:ext cx="373380" cy="719455"/>
            </a:xfrm>
            <a:custGeom>
              <a:avLst/>
              <a:gdLst/>
              <a:ahLst/>
              <a:cxnLst/>
              <a:rect l="l" t="t" r="r" b="b"/>
              <a:pathLst>
                <a:path w="373380" h="719454">
                  <a:moveTo>
                    <a:pt x="0" y="0"/>
                  </a:moveTo>
                  <a:lnTo>
                    <a:pt x="0" y="212883"/>
                  </a:lnTo>
                  <a:lnTo>
                    <a:pt x="2366" y="263282"/>
                  </a:lnTo>
                  <a:lnTo>
                    <a:pt x="9323" y="312345"/>
                  </a:lnTo>
                  <a:lnTo>
                    <a:pt x="20656" y="359857"/>
                  </a:lnTo>
                  <a:lnTo>
                    <a:pt x="36151" y="405604"/>
                  </a:lnTo>
                  <a:lnTo>
                    <a:pt x="55595" y="449373"/>
                  </a:lnTo>
                  <a:lnTo>
                    <a:pt x="78773" y="490951"/>
                  </a:lnTo>
                  <a:lnTo>
                    <a:pt x="105471" y="530122"/>
                  </a:lnTo>
                  <a:lnTo>
                    <a:pt x="135477" y="566674"/>
                  </a:lnTo>
                  <a:lnTo>
                    <a:pt x="168574" y="600392"/>
                  </a:lnTo>
                  <a:lnTo>
                    <a:pt x="204550" y="631062"/>
                  </a:lnTo>
                  <a:lnTo>
                    <a:pt x="243191" y="658472"/>
                  </a:lnTo>
                  <a:lnTo>
                    <a:pt x="284283" y="682406"/>
                  </a:lnTo>
                  <a:lnTo>
                    <a:pt x="327611" y="702651"/>
                  </a:lnTo>
                  <a:lnTo>
                    <a:pt x="372962" y="718993"/>
                  </a:lnTo>
                  <a:lnTo>
                    <a:pt x="25747" y="49642"/>
                  </a:lnTo>
                  <a:lnTo>
                    <a:pt x="0" y="0"/>
                  </a:lnTo>
                  <a:close/>
                </a:path>
              </a:pathLst>
            </a:custGeom>
            <a:solidFill>
              <a:srgbClr val="7EC35C"/>
            </a:solidFill>
          </p:spPr>
          <p:txBody>
            <a:bodyPr wrap="square" lIns="0" tIns="0" rIns="0" bIns="0" rtlCol="0"/>
            <a:lstStyle/>
            <a:p>
              <a:endParaRPr dirty="0"/>
            </a:p>
          </p:txBody>
        </p:sp>
        <p:sp>
          <p:nvSpPr>
            <p:cNvPr id="29" name="object 6">
              <a:extLst>
                <a:ext uri="{FF2B5EF4-FFF2-40B4-BE49-F238E27FC236}">
                  <a16:creationId xmlns:a16="http://schemas.microsoft.com/office/drawing/2014/main" id="{5EBF92F8-3265-D914-561B-5B2DC38322BC}"/>
                </a:ext>
              </a:extLst>
            </p:cNvPr>
            <p:cNvSpPr/>
            <p:nvPr/>
          </p:nvSpPr>
          <p:spPr>
            <a:xfrm>
              <a:off x="17653901" y="9978751"/>
              <a:ext cx="1388745" cy="509905"/>
            </a:xfrm>
            <a:custGeom>
              <a:avLst/>
              <a:gdLst/>
              <a:ahLst/>
              <a:cxnLst/>
              <a:rect l="l" t="t" r="r" b="b"/>
              <a:pathLst>
                <a:path w="1388744" h="509904">
                  <a:moveTo>
                    <a:pt x="300062" y="300050"/>
                  </a:moveTo>
                  <a:lnTo>
                    <a:pt x="291045" y="258152"/>
                  </a:lnTo>
                  <a:lnTo>
                    <a:pt x="233667" y="210908"/>
                  </a:lnTo>
                  <a:lnTo>
                    <a:pt x="195135" y="198742"/>
                  </a:lnTo>
                  <a:lnTo>
                    <a:pt x="156616" y="189661"/>
                  </a:lnTo>
                  <a:lnTo>
                    <a:pt x="123012" y="180276"/>
                  </a:lnTo>
                  <a:lnTo>
                    <a:pt x="99237" y="167170"/>
                  </a:lnTo>
                  <a:lnTo>
                    <a:pt x="90220" y="146926"/>
                  </a:lnTo>
                  <a:lnTo>
                    <a:pt x="93980" y="130911"/>
                  </a:lnTo>
                  <a:lnTo>
                    <a:pt x="105943" y="117792"/>
                  </a:lnTo>
                  <a:lnTo>
                    <a:pt x="127203" y="108940"/>
                  </a:lnTo>
                  <a:lnTo>
                    <a:pt x="158800" y="105689"/>
                  </a:lnTo>
                  <a:lnTo>
                    <a:pt x="183197" y="107429"/>
                  </a:lnTo>
                  <a:lnTo>
                    <a:pt x="208216" y="112712"/>
                  </a:lnTo>
                  <a:lnTo>
                    <a:pt x="233540" y="121564"/>
                  </a:lnTo>
                  <a:lnTo>
                    <a:pt x="258813" y="134035"/>
                  </a:lnTo>
                  <a:lnTo>
                    <a:pt x="284581" y="70624"/>
                  </a:lnTo>
                  <a:lnTo>
                    <a:pt x="257251" y="56718"/>
                  </a:lnTo>
                  <a:lnTo>
                    <a:pt x="226390" y="46710"/>
                  </a:lnTo>
                  <a:lnTo>
                    <a:pt x="193306" y="40678"/>
                  </a:lnTo>
                  <a:lnTo>
                    <a:pt x="159308" y="38658"/>
                  </a:lnTo>
                  <a:lnTo>
                    <a:pt x="104089" y="44462"/>
                  </a:lnTo>
                  <a:lnTo>
                    <a:pt x="61455" y="60553"/>
                  </a:lnTo>
                  <a:lnTo>
                    <a:pt x="31203" y="84988"/>
                  </a:lnTo>
                  <a:lnTo>
                    <a:pt x="13182" y="115798"/>
                  </a:lnTo>
                  <a:lnTo>
                    <a:pt x="7213" y="151053"/>
                  </a:lnTo>
                  <a:lnTo>
                    <a:pt x="16230" y="193433"/>
                  </a:lnTo>
                  <a:lnTo>
                    <a:pt x="40005" y="222351"/>
                  </a:lnTo>
                  <a:lnTo>
                    <a:pt x="73609" y="241249"/>
                  </a:lnTo>
                  <a:lnTo>
                    <a:pt x="112128" y="253580"/>
                  </a:lnTo>
                  <a:lnTo>
                    <a:pt x="150660" y="262801"/>
                  </a:lnTo>
                  <a:lnTo>
                    <a:pt x="184264" y="272338"/>
                  </a:lnTo>
                  <a:lnTo>
                    <a:pt x="208026" y="285673"/>
                  </a:lnTo>
                  <a:lnTo>
                    <a:pt x="217043" y="306235"/>
                  </a:lnTo>
                  <a:lnTo>
                    <a:pt x="213131" y="321627"/>
                  </a:lnTo>
                  <a:lnTo>
                    <a:pt x="200812" y="333870"/>
                  </a:lnTo>
                  <a:lnTo>
                    <a:pt x="179197" y="341972"/>
                  </a:lnTo>
                  <a:lnTo>
                    <a:pt x="147447" y="344893"/>
                  </a:lnTo>
                  <a:lnTo>
                    <a:pt x="114846" y="342125"/>
                  </a:lnTo>
                  <a:lnTo>
                    <a:pt x="83070" y="334391"/>
                  </a:lnTo>
                  <a:lnTo>
                    <a:pt x="53708" y="322491"/>
                  </a:lnTo>
                  <a:lnTo>
                    <a:pt x="28359" y="307263"/>
                  </a:lnTo>
                  <a:lnTo>
                    <a:pt x="0" y="370154"/>
                  </a:lnTo>
                  <a:lnTo>
                    <a:pt x="28397" y="387121"/>
                  </a:lnTo>
                  <a:lnTo>
                    <a:pt x="63995" y="400316"/>
                  </a:lnTo>
                  <a:lnTo>
                    <a:pt x="104330" y="408876"/>
                  </a:lnTo>
                  <a:lnTo>
                    <a:pt x="146926" y="411911"/>
                  </a:lnTo>
                  <a:lnTo>
                    <a:pt x="202450" y="406069"/>
                  </a:lnTo>
                  <a:lnTo>
                    <a:pt x="245376" y="389915"/>
                  </a:lnTo>
                  <a:lnTo>
                    <a:pt x="275856" y="365480"/>
                  </a:lnTo>
                  <a:lnTo>
                    <a:pt x="294030" y="334848"/>
                  </a:lnTo>
                  <a:lnTo>
                    <a:pt x="300062" y="300050"/>
                  </a:lnTo>
                  <a:close/>
                </a:path>
                <a:path w="1388744" h="509904">
                  <a:moveTo>
                    <a:pt x="635673" y="267055"/>
                  </a:moveTo>
                  <a:lnTo>
                    <a:pt x="628319" y="220129"/>
                  </a:lnTo>
                  <a:lnTo>
                    <a:pt x="607529" y="180695"/>
                  </a:lnTo>
                  <a:lnTo>
                    <a:pt x="575208" y="150456"/>
                  </a:lnTo>
                  <a:lnTo>
                    <a:pt x="554215" y="140766"/>
                  </a:lnTo>
                  <a:lnTo>
                    <a:pt x="554215" y="267055"/>
                  </a:lnTo>
                  <a:lnTo>
                    <a:pt x="548830" y="299275"/>
                  </a:lnTo>
                  <a:lnTo>
                    <a:pt x="533984" y="323430"/>
                  </a:lnTo>
                  <a:lnTo>
                    <a:pt x="511581" y="338607"/>
                  </a:lnTo>
                  <a:lnTo>
                    <a:pt x="483590" y="343865"/>
                  </a:lnTo>
                  <a:lnTo>
                    <a:pt x="455510" y="338607"/>
                  </a:lnTo>
                  <a:lnTo>
                    <a:pt x="432930" y="323430"/>
                  </a:lnTo>
                  <a:lnTo>
                    <a:pt x="417906" y="299275"/>
                  </a:lnTo>
                  <a:lnTo>
                    <a:pt x="412432" y="267055"/>
                  </a:lnTo>
                  <a:lnTo>
                    <a:pt x="417906" y="234823"/>
                  </a:lnTo>
                  <a:lnTo>
                    <a:pt x="432930" y="210667"/>
                  </a:lnTo>
                  <a:lnTo>
                    <a:pt x="455510" y="195491"/>
                  </a:lnTo>
                  <a:lnTo>
                    <a:pt x="483590" y="190233"/>
                  </a:lnTo>
                  <a:lnTo>
                    <a:pt x="511581" y="195491"/>
                  </a:lnTo>
                  <a:lnTo>
                    <a:pt x="533984" y="210667"/>
                  </a:lnTo>
                  <a:lnTo>
                    <a:pt x="548830" y="234823"/>
                  </a:lnTo>
                  <a:lnTo>
                    <a:pt x="554215" y="267055"/>
                  </a:lnTo>
                  <a:lnTo>
                    <a:pt x="554215" y="140766"/>
                  </a:lnTo>
                  <a:lnTo>
                    <a:pt x="533260" y="131076"/>
                  </a:lnTo>
                  <a:lnTo>
                    <a:pt x="483590" y="124231"/>
                  </a:lnTo>
                  <a:lnTo>
                    <a:pt x="433870" y="131076"/>
                  </a:lnTo>
                  <a:lnTo>
                    <a:pt x="391782" y="150456"/>
                  </a:lnTo>
                  <a:lnTo>
                    <a:pt x="359308" y="180695"/>
                  </a:lnTo>
                  <a:lnTo>
                    <a:pt x="338391" y="220129"/>
                  </a:lnTo>
                  <a:lnTo>
                    <a:pt x="330987" y="267055"/>
                  </a:lnTo>
                  <a:lnTo>
                    <a:pt x="338391" y="313969"/>
                  </a:lnTo>
                  <a:lnTo>
                    <a:pt x="359308" y="353390"/>
                  </a:lnTo>
                  <a:lnTo>
                    <a:pt x="391782" y="383641"/>
                  </a:lnTo>
                  <a:lnTo>
                    <a:pt x="433870" y="403021"/>
                  </a:lnTo>
                  <a:lnTo>
                    <a:pt x="483590" y="409854"/>
                  </a:lnTo>
                  <a:lnTo>
                    <a:pt x="533260" y="403021"/>
                  </a:lnTo>
                  <a:lnTo>
                    <a:pt x="575208" y="383641"/>
                  </a:lnTo>
                  <a:lnTo>
                    <a:pt x="607529" y="353390"/>
                  </a:lnTo>
                  <a:lnTo>
                    <a:pt x="612559" y="343865"/>
                  </a:lnTo>
                  <a:lnTo>
                    <a:pt x="628319" y="313969"/>
                  </a:lnTo>
                  <a:lnTo>
                    <a:pt x="635673" y="267055"/>
                  </a:lnTo>
                  <a:close/>
                </a:path>
                <a:path w="1388744" h="509904">
                  <a:moveTo>
                    <a:pt x="769734" y="128358"/>
                  </a:moveTo>
                  <a:lnTo>
                    <a:pt x="689305" y="128358"/>
                  </a:lnTo>
                  <a:lnTo>
                    <a:pt x="689305" y="405726"/>
                  </a:lnTo>
                  <a:lnTo>
                    <a:pt x="769734" y="405726"/>
                  </a:lnTo>
                  <a:lnTo>
                    <a:pt x="769734" y="128358"/>
                  </a:lnTo>
                  <a:close/>
                </a:path>
                <a:path w="1388744" h="509904">
                  <a:moveTo>
                    <a:pt x="779513" y="43294"/>
                  </a:moveTo>
                  <a:lnTo>
                    <a:pt x="775906" y="26098"/>
                  </a:lnTo>
                  <a:lnTo>
                    <a:pt x="765733" y="12369"/>
                  </a:lnTo>
                  <a:lnTo>
                    <a:pt x="749935" y="3289"/>
                  </a:lnTo>
                  <a:lnTo>
                    <a:pt x="729513" y="0"/>
                  </a:lnTo>
                  <a:lnTo>
                    <a:pt x="709079" y="3454"/>
                  </a:lnTo>
                  <a:lnTo>
                    <a:pt x="693293" y="12954"/>
                  </a:lnTo>
                  <a:lnTo>
                    <a:pt x="683107" y="27178"/>
                  </a:lnTo>
                  <a:lnTo>
                    <a:pt x="679500" y="44843"/>
                  </a:lnTo>
                  <a:lnTo>
                    <a:pt x="683107" y="62522"/>
                  </a:lnTo>
                  <a:lnTo>
                    <a:pt x="693293" y="76746"/>
                  </a:lnTo>
                  <a:lnTo>
                    <a:pt x="709079" y="86245"/>
                  </a:lnTo>
                  <a:lnTo>
                    <a:pt x="729513" y="89700"/>
                  </a:lnTo>
                  <a:lnTo>
                    <a:pt x="749935" y="86220"/>
                  </a:lnTo>
                  <a:lnTo>
                    <a:pt x="765733" y="76555"/>
                  </a:lnTo>
                  <a:lnTo>
                    <a:pt x="775906" y="61861"/>
                  </a:lnTo>
                  <a:lnTo>
                    <a:pt x="779513" y="43294"/>
                  </a:lnTo>
                  <a:close/>
                </a:path>
                <a:path w="1388744" h="509904">
                  <a:moveTo>
                    <a:pt x="1068743" y="321691"/>
                  </a:moveTo>
                  <a:lnTo>
                    <a:pt x="1059459" y="283629"/>
                  </a:lnTo>
                  <a:lnTo>
                    <a:pt x="1002792" y="247116"/>
                  </a:lnTo>
                  <a:lnTo>
                    <a:pt x="934402" y="234454"/>
                  </a:lnTo>
                  <a:lnTo>
                    <a:pt x="910463" y="226199"/>
                  </a:lnTo>
                  <a:lnTo>
                    <a:pt x="901179" y="210858"/>
                  </a:lnTo>
                  <a:lnTo>
                    <a:pt x="904163" y="200736"/>
                  </a:lnTo>
                  <a:lnTo>
                    <a:pt x="913422" y="192557"/>
                  </a:lnTo>
                  <a:lnTo>
                    <a:pt x="929462" y="187083"/>
                  </a:lnTo>
                  <a:lnTo>
                    <a:pt x="952741" y="185077"/>
                  </a:lnTo>
                  <a:lnTo>
                    <a:pt x="972045" y="186131"/>
                  </a:lnTo>
                  <a:lnTo>
                    <a:pt x="991920" y="189585"/>
                  </a:lnTo>
                  <a:lnTo>
                    <a:pt x="1012190" y="195948"/>
                  </a:lnTo>
                  <a:lnTo>
                    <a:pt x="1032649" y="205701"/>
                  </a:lnTo>
                  <a:lnTo>
                    <a:pt x="1059459" y="148475"/>
                  </a:lnTo>
                  <a:lnTo>
                    <a:pt x="1037056" y="138163"/>
                  </a:lnTo>
                  <a:lnTo>
                    <a:pt x="1010551" y="130556"/>
                  </a:lnTo>
                  <a:lnTo>
                    <a:pt x="981811" y="125857"/>
                  </a:lnTo>
                  <a:lnTo>
                    <a:pt x="952741" y="124244"/>
                  </a:lnTo>
                  <a:lnTo>
                    <a:pt x="898537" y="130860"/>
                  </a:lnTo>
                  <a:lnTo>
                    <a:pt x="858202" y="149377"/>
                  </a:lnTo>
                  <a:lnTo>
                    <a:pt x="833043" y="177749"/>
                  </a:lnTo>
                  <a:lnTo>
                    <a:pt x="824369" y="213944"/>
                  </a:lnTo>
                  <a:lnTo>
                    <a:pt x="836777" y="257416"/>
                  </a:lnTo>
                  <a:lnTo>
                    <a:pt x="867803" y="281597"/>
                  </a:lnTo>
                  <a:lnTo>
                    <a:pt x="908151" y="293408"/>
                  </a:lnTo>
                  <a:lnTo>
                    <a:pt x="948486" y="299758"/>
                  </a:lnTo>
                  <a:lnTo>
                    <a:pt x="979512" y="307568"/>
                  </a:lnTo>
                  <a:lnTo>
                    <a:pt x="991920" y="323761"/>
                  </a:lnTo>
                  <a:lnTo>
                    <a:pt x="989164" y="334225"/>
                  </a:lnTo>
                  <a:lnTo>
                    <a:pt x="980325" y="342188"/>
                  </a:lnTo>
                  <a:lnTo>
                    <a:pt x="964526" y="347243"/>
                  </a:lnTo>
                  <a:lnTo>
                    <a:pt x="940892" y="349021"/>
                  </a:lnTo>
                  <a:lnTo>
                    <a:pt x="914946" y="347078"/>
                  </a:lnTo>
                  <a:lnTo>
                    <a:pt x="889203" y="341617"/>
                  </a:lnTo>
                  <a:lnTo>
                    <a:pt x="865200" y="333146"/>
                  </a:lnTo>
                  <a:lnTo>
                    <a:pt x="844473" y="322211"/>
                  </a:lnTo>
                  <a:lnTo>
                    <a:pt x="817664" y="379958"/>
                  </a:lnTo>
                  <a:lnTo>
                    <a:pt x="840714" y="391807"/>
                  </a:lnTo>
                  <a:lnTo>
                    <a:pt x="869797" y="401281"/>
                  </a:lnTo>
                  <a:lnTo>
                    <a:pt x="902855" y="407581"/>
                  </a:lnTo>
                  <a:lnTo>
                    <a:pt x="937793" y="409854"/>
                  </a:lnTo>
                  <a:lnTo>
                    <a:pt x="993267" y="403339"/>
                  </a:lnTo>
                  <a:lnTo>
                    <a:pt x="1034389" y="385114"/>
                  </a:lnTo>
                  <a:lnTo>
                    <a:pt x="1059954" y="357225"/>
                  </a:lnTo>
                  <a:lnTo>
                    <a:pt x="1068743" y="321691"/>
                  </a:lnTo>
                  <a:close/>
                </a:path>
                <a:path w="1388744" h="509904">
                  <a:moveTo>
                    <a:pt x="1388376" y="128371"/>
                  </a:moveTo>
                  <a:lnTo>
                    <a:pt x="1311059" y="128371"/>
                  </a:lnTo>
                  <a:lnTo>
                    <a:pt x="1232687" y="316534"/>
                  </a:lnTo>
                  <a:lnTo>
                    <a:pt x="1154836" y="128371"/>
                  </a:lnTo>
                  <a:lnTo>
                    <a:pt x="1071841" y="128371"/>
                  </a:lnTo>
                  <a:lnTo>
                    <a:pt x="1191958" y="407797"/>
                  </a:lnTo>
                  <a:lnTo>
                    <a:pt x="1190929" y="410362"/>
                  </a:lnTo>
                  <a:lnTo>
                    <a:pt x="1182395" y="426212"/>
                  </a:lnTo>
                  <a:lnTo>
                    <a:pt x="1172502" y="436918"/>
                  </a:lnTo>
                  <a:lnTo>
                    <a:pt x="1160475" y="443001"/>
                  </a:lnTo>
                  <a:lnTo>
                    <a:pt x="1145565" y="444906"/>
                  </a:lnTo>
                  <a:lnTo>
                    <a:pt x="1133475" y="443699"/>
                  </a:lnTo>
                  <a:lnTo>
                    <a:pt x="1121524" y="440207"/>
                  </a:lnTo>
                  <a:lnTo>
                    <a:pt x="1110259" y="434695"/>
                  </a:lnTo>
                  <a:lnTo>
                    <a:pt x="1100188" y="427380"/>
                  </a:lnTo>
                  <a:lnTo>
                    <a:pt x="1070813" y="484606"/>
                  </a:lnTo>
                  <a:lnTo>
                    <a:pt x="1086510" y="495300"/>
                  </a:lnTo>
                  <a:lnTo>
                    <a:pt x="1105611" y="503237"/>
                  </a:lnTo>
                  <a:lnTo>
                    <a:pt x="1126629" y="508177"/>
                  </a:lnTo>
                  <a:lnTo>
                    <a:pt x="1148143" y="509879"/>
                  </a:lnTo>
                  <a:lnTo>
                    <a:pt x="1183424" y="505688"/>
                  </a:lnTo>
                  <a:lnTo>
                    <a:pt x="1214323" y="491439"/>
                  </a:lnTo>
                  <a:lnTo>
                    <a:pt x="1240866" y="464629"/>
                  </a:lnTo>
                  <a:lnTo>
                    <a:pt x="1263103" y="422744"/>
                  </a:lnTo>
                  <a:lnTo>
                    <a:pt x="1388376" y="128371"/>
                  </a:lnTo>
                  <a:close/>
                </a:path>
              </a:pathLst>
            </a:custGeom>
            <a:solidFill>
              <a:srgbClr val="FFFFFF"/>
            </a:solidFill>
          </p:spPr>
          <p:txBody>
            <a:bodyPr wrap="square" lIns="0" tIns="0" rIns="0" bIns="0" rtlCol="0"/>
            <a:lstStyle/>
            <a:p>
              <a:endParaRPr dirty="0"/>
            </a:p>
          </p:txBody>
        </p:sp>
        <p:pic>
          <p:nvPicPr>
            <p:cNvPr id="30" name="object 7">
              <a:extLst>
                <a:ext uri="{FF2B5EF4-FFF2-40B4-BE49-F238E27FC236}">
                  <a16:creationId xmlns:a16="http://schemas.microsoft.com/office/drawing/2014/main" id="{6268D838-10AC-56E5-E5D8-461501E4C27E}"/>
                </a:ext>
              </a:extLst>
            </p:cNvPr>
            <p:cNvPicPr/>
            <p:nvPr/>
          </p:nvPicPr>
          <p:blipFill>
            <a:blip r:embed="rId2" cstate="email">
              <a:extLst>
                <a:ext uri="{28A0092B-C50C-407E-A947-70E740481C1C}">
                  <a14:useLocalDpi xmlns:a14="http://schemas.microsoft.com/office/drawing/2010/main"/>
                </a:ext>
              </a:extLst>
            </a:blip>
            <a:stretch>
              <a:fillRect/>
            </a:stretch>
          </p:blipFill>
          <p:spPr>
            <a:xfrm>
              <a:off x="17665947" y="10560660"/>
              <a:ext cx="368980" cy="79414"/>
            </a:xfrm>
            <a:prstGeom prst="rect">
              <a:avLst/>
            </a:prstGeom>
          </p:spPr>
        </p:pic>
        <p:pic>
          <p:nvPicPr>
            <p:cNvPr id="31" name="object 8">
              <a:extLst>
                <a:ext uri="{FF2B5EF4-FFF2-40B4-BE49-F238E27FC236}">
                  <a16:creationId xmlns:a16="http://schemas.microsoft.com/office/drawing/2014/main" id="{3ED15FAC-A9E6-5C4E-9664-E879769CC754}"/>
                </a:ext>
              </a:extLst>
            </p:cNvPr>
            <p:cNvPicPr/>
            <p:nvPr/>
          </p:nvPicPr>
          <p:blipFill>
            <a:blip r:embed="rId3" cstate="email">
              <a:extLst>
                <a:ext uri="{28A0092B-C50C-407E-A947-70E740481C1C}">
                  <a14:useLocalDpi xmlns:a14="http://schemas.microsoft.com/office/drawing/2010/main"/>
                </a:ext>
              </a:extLst>
            </a:blip>
            <a:stretch>
              <a:fillRect/>
            </a:stretch>
          </p:blipFill>
          <p:spPr>
            <a:xfrm>
              <a:off x="18057627" y="10561223"/>
              <a:ext cx="82761" cy="78290"/>
            </a:xfrm>
            <a:prstGeom prst="rect">
              <a:avLst/>
            </a:prstGeom>
          </p:spPr>
        </p:pic>
        <p:pic>
          <p:nvPicPr>
            <p:cNvPr id="32" name="object 9">
              <a:extLst>
                <a:ext uri="{FF2B5EF4-FFF2-40B4-BE49-F238E27FC236}">
                  <a16:creationId xmlns:a16="http://schemas.microsoft.com/office/drawing/2014/main" id="{B7438C41-9067-C1DC-75D4-1DB026B98B26}"/>
                </a:ext>
              </a:extLst>
            </p:cNvPr>
            <p:cNvPicPr/>
            <p:nvPr/>
          </p:nvPicPr>
          <p:blipFill>
            <a:blip r:embed="rId4" cstate="email">
              <a:extLst>
                <a:ext uri="{28A0092B-C50C-407E-A947-70E740481C1C}">
                  <a14:useLocalDpi xmlns:a14="http://schemas.microsoft.com/office/drawing/2010/main"/>
                </a:ext>
              </a:extLst>
            </a:blip>
            <a:stretch>
              <a:fillRect/>
            </a:stretch>
          </p:blipFill>
          <p:spPr>
            <a:xfrm>
              <a:off x="18160182" y="10560893"/>
              <a:ext cx="82992" cy="79180"/>
            </a:xfrm>
            <a:prstGeom prst="rect">
              <a:avLst/>
            </a:prstGeom>
          </p:spPr>
        </p:pic>
        <p:pic>
          <p:nvPicPr>
            <p:cNvPr id="33" name="object 10">
              <a:extLst>
                <a:ext uri="{FF2B5EF4-FFF2-40B4-BE49-F238E27FC236}">
                  <a16:creationId xmlns:a16="http://schemas.microsoft.com/office/drawing/2014/main" id="{4517231E-E4DD-B5EA-AD05-00A3731F8C94}"/>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62860" y="10561223"/>
              <a:ext cx="247282" cy="78290"/>
            </a:xfrm>
            <a:prstGeom prst="rect">
              <a:avLst/>
            </a:prstGeom>
          </p:spPr>
        </p:pic>
        <p:pic>
          <p:nvPicPr>
            <p:cNvPr id="34" name="object 11">
              <a:extLst>
                <a:ext uri="{FF2B5EF4-FFF2-40B4-BE49-F238E27FC236}">
                  <a16:creationId xmlns:a16="http://schemas.microsoft.com/office/drawing/2014/main" id="{334E6D2E-EEC3-20D2-5A3B-03DC24F8543C}"/>
                </a:ext>
              </a:extLst>
            </p:cNvPr>
            <p:cNvPicPr/>
            <p:nvPr/>
          </p:nvPicPr>
          <p:blipFill>
            <a:blip r:embed="rId6" cstate="email">
              <a:extLst>
                <a:ext uri="{28A0092B-C50C-407E-A947-70E740481C1C}">
                  <a14:useLocalDpi xmlns:a14="http://schemas.microsoft.com/office/drawing/2010/main"/>
                </a:ext>
              </a:extLst>
            </a:blip>
            <a:stretch>
              <a:fillRect/>
            </a:stretch>
          </p:blipFill>
          <p:spPr>
            <a:xfrm>
              <a:off x="18529933" y="10560893"/>
              <a:ext cx="82992" cy="79180"/>
            </a:xfrm>
            <a:prstGeom prst="rect">
              <a:avLst/>
            </a:prstGeom>
          </p:spPr>
        </p:pic>
        <p:pic>
          <p:nvPicPr>
            <p:cNvPr id="35" name="object 12">
              <a:extLst>
                <a:ext uri="{FF2B5EF4-FFF2-40B4-BE49-F238E27FC236}">
                  <a16:creationId xmlns:a16="http://schemas.microsoft.com/office/drawing/2014/main" id="{0B56F884-E311-9877-E772-3AB9AC56FCDB}"/>
                </a:ext>
              </a:extLst>
            </p:cNvPr>
            <p:cNvPicPr/>
            <p:nvPr/>
          </p:nvPicPr>
          <p:blipFill>
            <a:blip r:embed="rId7" cstate="email">
              <a:extLst>
                <a:ext uri="{28A0092B-C50C-407E-A947-70E740481C1C}">
                  <a14:useLocalDpi xmlns:a14="http://schemas.microsoft.com/office/drawing/2010/main"/>
                </a:ext>
              </a:extLst>
            </a:blip>
            <a:stretch>
              <a:fillRect/>
            </a:stretch>
          </p:blipFill>
          <p:spPr>
            <a:xfrm>
              <a:off x="18632606" y="10561224"/>
              <a:ext cx="64647" cy="78290"/>
            </a:xfrm>
            <a:prstGeom prst="rect">
              <a:avLst/>
            </a:prstGeom>
          </p:spPr>
        </p:pic>
        <p:sp>
          <p:nvSpPr>
            <p:cNvPr id="36" name="object 13">
              <a:extLst>
                <a:ext uri="{FF2B5EF4-FFF2-40B4-BE49-F238E27FC236}">
                  <a16:creationId xmlns:a16="http://schemas.microsoft.com/office/drawing/2014/main" id="{48035127-551A-139A-5A47-7A6D018FD20E}"/>
                </a:ext>
              </a:extLst>
            </p:cNvPr>
            <p:cNvSpPr/>
            <p:nvPr/>
          </p:nvSpPr>
          <p:spPr>
            <a:xfrm>
              <a:off x="18719061" y="10561223"/>
              <a:ext cx="57785" cy="78740"/>
            </a:xfrm>
            <a:custGeom>
              <a:avLst/>
              <a:gdLst/>
              <a:ahLst/>
              <a:cxnLst/>
              <a:rect l="l" t="t" r="r" b="b"/>
              <a:pathLst>
                <a:path w="57784" h="78740">
                  <a:moveTo>
                    <a:pt x="55924" y="0"/>
                  </a:moveTo>
                  <a:lnTo>
                    <a:pt x="0" y="0"/>
                  </a:lnTo>
                  <a:lnTo>
                    <a:pt x="0" y="78290"/>
                  </a:lnTo>
                  <a:lnTo>
                    <a:pt x="57265" y="78290"/>
                  </a:lnTo>
                  <a:lnTo>
                    <a:pt x="57265" y="66437"/>
                  </a:lnTo>
                  <a:lnTo>
                    <a:pt x="13203" y="66437"/>
                  </a:lnTo>
                  <a:lnTo>
                    <a:pt x="13203" y="44846"/>
                  </a:lnTo>
                  <a:lnTo>
                    <a:pt x="51453" y="44846"/>
                  </a:lnTo>
                  <a:lnTo>
                    <a:pt x="51453" y="33108"/>
                  </a:lnTo>
                  <a:lnTo>
                    <a:pt x="13203" y="33108"/>
                  </a:lnTo>
                  <a:lnTo>
                    <a:pt x="13203" y="11853"/>
                  </a:lnTo>
                  <a:lnTo>
                    <a:pt x="55924" y="11853"/>
                  </a:lnTo>
                  <a:lnTo>
                    <a:pt x="55924" y="0"/>
                  </a:lnTo>
                  <a:close/>
                </a:path>
              </a:pathLst>
            </a:custGeom>
            <a:solidFill>
              <a:srgbClr val="FFFFFF"/>
            </a:solidFill>
          </p:spPr>
          <p:txBody>
            <a:bodyPr wrap="square" lIns="0" tIns="0" rIns="0" bIns="0" rtlCol="0"/>
            <a:lstStyle/>
            <a:p>
              <a:endParaRPr dirty="0"/>
            </a:p>
          </p:txBody>
        </p:sp>
        <p:pic>
          <p:nvPicPr>
            <p:cNvPr id="37" name="object 14">
              <a:extLst>
                <a:ext uri="{FF2B5EF4-FFF2-40B4-BE49-F238E27FC236}">
                  <a16:creationId xmlns:a16="http://schemas.microsoft.com/office/drawing/2014/main" id="{42E49B8C-E292-4A61-FC67-494EB7B98243}"/>
                </a:ext>
              </a:extLst>
            </p:cNvPr>
            <p:cNvPicPr/>
            <p:nvPr/>
          </p:nvPicPr>
          <p:blipFill>
            <a:blip r:embed="rId8" cstate="email">
              <a:extLst>
                <a:ext uri="{28A0092B-C50C-407E-A947-70E740481C1C}">
                  <a14:useLocalDpi xmlns:a14="http://schemas.microsoft.com/office/drawing/2010/main"/>
                </a:ext>
              </a:extLst>
            </a:blip>
            <a:stretch>
              <a:fillRect/>
            </a:stretch>
          </p:blipFill>
          <p:spPr>
            <a:xfrm>
              <a:off x="18798024" y="10561223"/>
              <a:ext cx="67893" cy="78290"/>
            </a:xfrm>
            <a:prstGeom prst="rect">
              <a:avLst/>
            </a:prstGeom>
          </p:spPr>
        </p:pic>
        <p:pic>
          <p:nvPicPr>
            <p:cNvPr id="38" name="object 15">
              <a:extLst>
                <a:ext uri="{FF2B5EF4-FFF2-40B4-BE49-F238E27FC236}">
                  <a16:creationId xmlns:a16="http://schemas.microsoft.com/office/drawing/2014/main" id="{B85BE68B-4815-9200-E88C-3C1934770701}"/>
                </a:ext>
              </a:extLst>
            </p:cNvPr>
            <p:cNvPicPr/>
            <p:nvPr/>
          </p:nvPicPr>
          <p:blipFill>
            <a:blip r:embed="rId9" cstate="email">
              <a:extLst>
                <a:ext uri="{28A0092B-C50C-407E-A947-70E740481C1C}">
                  <a14:useLocalDpi xmlns:a14="http://schemas.microsoft.com/office/drawing/2010/main"/>
                </a:ext>
              </a:extLst>
            </a:blip>
            <a:stretch>
              <a:fillRect/>
            </a:stretch>
          </p:blipFill>
          <p:spPr>
            <a:xfrm>
              <a:off x="18885712" y="10560893"/>
              <a:ext cx="150872" cy="79180"/>
            </a:xfrm>
            <a:prstGeom prst="rect">
              <a:avLst/>
            </a:prstGeom>
          </p:spPr>
        </p:pic>
        <p:sp>
          <p:nvSpPr>
            <p:cNvPr id="39" name="object 16">
              <a:extLst>
                <a:ext uri="{FF2B5EF4-FFF2-40B4-BE49-F238E27FC236}">
                  <a16:creationId xmlns:a16="http://schemas.microsoft.com/office/drawing/2014/main" id="{EA80F6CC-1031-2EBA-A3B7-C13CB2CFB1FE}"/>
                </a:ext>
              </a:extLst>
            </p:cNvPr>
            <p:cNvSpPr/>
            <p:nvPr/>
          </p:nvSpPr>
          <p:spPr>
            <a:xfrm>
              <a:off x="17818403" y="8324356"/>
              <a:ext cx="1059815" cy="1485265"/>
            </a:xfrm>
            <a:custGeom>
              <a:avLst/>
              <a:gdLst/>
              <a:ahLst/>
              <a:cxnLst/>
              <a:rect l="l" t="t" r="r" b="b"/>
              <a:pathLst>
                <a:path w="1059815" h="1485265">
                  <a:moveTo>
                    <a:pt x="1059391" y="0"/>
                  </a:moveTo>
                  <a:lnTo>
                    <a:pt x="847513" y="0"/>
                  </a:lnTo>
                  <a:lnTo>
                    <a:pt x="847513" y="211878"/>
                  </a:lnTo>
                  <a:lnTo>
                    <a:pt x="635635" y="211878"/>
                  </a:lnTo>
                  <a:lnTo>
                    <a:pt x="635635" y="0"/>
                  </a:lnTo>
                  <a:lnTo>
                    <a:pt x="423756" y="0"/>
                  </a:lnTo>
                  <a:lnTo>
                    <a:pt x="423756" y="211878"/>
                  </a:lnTo>
                  <a:lnTo>
                    <a:pt x="211878" y="211878"/>
                  </a:lnTo>
                  <a:lnTo>
                    <a:pt x="211878" y="0"/>
                  </a:lnTo>
                  <a:lnTo>
                    <a:pt x="0" y="0"/>
                  </a:lnTo>
                  <a:lnTo>
                    <a:pt x="0" y="555051"/>
                  </a:lnTo>
                  <a:lnTo>
                    <a:pt x="77495" y="555051"/>
                  </a:lnTo>
                  <a:lnTo>
                    <a:pt x="560003" y="1485211"/>
                  </a:lnTo>
                  <a:lnTo>
                    <a:pt x="609161" y="1480134"/>
                  </a:lnTo>
                  <a:lnTo>
                    <a:pt x="656875" y="1470658"/>
                  </a:lnTo>
                  <a:lnTo>
                    <a:pt x="702948" y="1457006"/>
                  </a:lnTo>
                  <a:lnTo>
                    <a:pt x="747181" y="1439401"/>
                  </a:lnTo>
                  <a:lnTo>
                    <a:pt x="288441" y="555051"/>
                  </a:lnTo>
                  <a:lnTo>
                    <a:pt x="463713" y="555051"/>
                  </a:lnTo>
                  <a:lnTo>
                    <a:pt x="878591" y="1354827"/>
                  </a:lnTo>
                  <a:lnTo>
                    <a:pt x="915857" y="1318819"/>
                  </a:lnTo>
                  <a:lnTo>
                    <a:pt x="949471" y="1279344"/>
                  </a:lnTo>
                  <a:lnTo>
                    <a:pt x="979145" y="1236675"/>
                  </a:lnTo>
                  <a:lnTo>
                    <a:pt x="1004597" y="1191084"/>
                  </a:lnTo>
                  <a:lnTo>
                    <a:pt x="674660" y="555051"/>
                  </a:lnTo>
                  <a:lnTo>
                    <a:pt x="1059245" y="555051"/>
                  </a:lnTo>
                  <a:lnTo>
                    <a:pt x="1059391" y="0"/>
                  </a:lnTo>
                  <a:close/>
                </a:path>
              </a:pathLst>
            </a:custGeom>
            <a:solidFill>
              <a:srgbClr val="FFFFFF"/>
            </a:solidFill>
          </p:spPr>
          <p:txBody>
            <a:bodyPr wrap="square" lIns="0" tIns="0" rIns="0" bIns="0" rtlCol="0"/>
            <a:lstStyle/>
            <a:p>
              <a:endParaRPr dirty="0"/>
            </a:p>
          </p:txBody>
        </p:sp>
      </p:grpSp>
      <p:grpSp>
        <p:nvGrpSpPr>
          <p:cNvPr id="4" name="Groupe 3">
            <a:extLst>
              <a:ext uri="{FF2B5EF4-FFF2-40B4-BE49-F238E27FC236}">
                <a16:creationId xmlns:a16="http://schemas.microsoft.com/office/drawing/2014/main" id="{63BB6866-816B-BAAE-6596-123336B29CBD}"/>
              </a:ext>
            </a:extLst>
          </p:cNvPr>
          <p:cNvGrpSpPr/>
          <p:nvPr/>
        </p:nvGrpSpPr>
        <p:grpSpPr>
          <a:xfrm>
            <a:off x="999924" y="9700745"/>
            <a:ext cx="4436110" cy="964703"/>
            <a:chOff x="999924" y="9700745"/>
            <a:chExt cx="4436110" cy="964703"/>
          </a:xfrm>
        </p:grpSpPr>
        <p:sp>
          <p:nvSpPr>
            <p:cNvPr id="5" name="object 22">
              <a:extLst>
                <a:ext uri="{FF2B5EF4-FFF2-40B4-BE49-F238E27FC236}">
                  <a16:creationId xmlns:a16="http://schemas.microsoft.com/office/drawing/2014/main" id="{BC75D8CC-E376-4AAC-E9BF-5520A544EDED}"/>
                </a:ext>
              </a:extLst>
            </p:cNvPr>
            <p:cNvSpPr txBox="1"/>
            <p:nvPr/>
          </p:nvSpPr>
          <p:spPr>
            <a:xfrm>
              <a:off x="999924" y="9700745"/>
              <a:ext cx="4436110" cy="374015"/>
            </a:xfrm>
            <a:prstGeom prst="rect">
              <a:avLst/>
            </a:prstGeom>
          </p:spPr>
          <p:txBody>
            <a:bodyPr vert="horz" wrap="square" lIns="0" tIns="38100" rIns="0" bIns="0" rtlCol="0">
              <a:spAutoFit/>
            </a:bodyPr>
            <a:lstStyle/>
            <a:p>
              <a:pPr marL="12700">
                <a:lnSpc>
                  <a:spcPct val="100000"/>
                </a:lnSpc>
                <a:spcBef>
                  <a:spcPts val="300"/>
                </a:spcBef>
              </a:pPr>
              <a:r>
                <a:rPr sz="2000" b="1" spc="-10" dirty="0">
                  <a:solidFill>
                    <a:srgbClr val="FFFFFF"/>
                  </a:solidFill>
                  <a:latin typeface="Montserrat"/>
                  <a:cs typeface="Montserrat"/>
                </a:rPr>
                <a:t>SOISY-</a:t>
              </a:r>
              <a:r>
                <a:rPr sz="2000" b="1" dirty="0">
                  <a:solidFill>
                    <a:srgbClr val="FFFFFF"/>
                  </a:solidFill>
                  <a:latin typeface="Montserrat"/>
                  <a:cs typeface="Montserrat"/>
                </a:rPr>
                <a:t>SOUS-</a:t>
              </a:r>
              <a:r>
                <a:rPr sz="2000" b="1" spc="-10" dirty="0">
                  <a:solidFill>
                    <a:srgbClr val="FFFFFF"/>
                  </a:solidFill>
                  <a:latin typeface="Montserrat"/>
                  <a:cs typeface="Montserrat"/>
                </a:rPr>
                <a:t>MONTMORENCY.FR</a:t>
              </a:r>
              <a:endParaRPr sz="2000" dirty="0">
                <a:latin typeface="Montserrat"/>
                <a:cs typeface="Montserrat"/>
              </a:endParaRPr>
            </a:p>
          </p:txBody>
        </p:sp>
        <p:pic>
          <p:nvPicPr>
            <p:cNvPr id="6" name="Image 5">
              <a:extLst>
                <a:ext uri="{FF2B5EF4-FFF2-40B4-BE49-F238E27FC236}">
                  <a16:creationId xmlns:a16="http://schemas.microsoft.com/office/drawing/2014/main" id="{A007A914-A654-A26C-2677-0554CE4F355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35492" y="10126506"/>
              <a:ext cx="516465" cy="516465"/>
            </a:xfrm>
            <a:prstGeom prst="rect">
              <a:avLst/>
            </a:prstGeom>
          </p:spPr>
        </p:pic>
        <p:pic>
          <p:nvPicPr>
            <p:cNvPr id="7" name="Image 6">
              <a:extLst>
                <a:ext uri="{FF2B5EF4-FFF2-40B4-BE49-F238E27FC236}">
                  <a16:creationId xmlns:a16="http://schemas.microsoft.com/office/drawing/2014/main" id="{79E10210-AE66-359F-1AA3-01D9EA30737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0831" y="10126506"/>
              <a:ext cx="516466" cy="516466"/>
            </a:xfrm>
            <a:prstGeom prst="rect">
              <a:avLst/>
            </a:prstGeom>
          </p:spPr>
        </p:pic>
        <p:pic>
          <p:nvPicPr>
            <p:cNvPr id="8" name="Image 7">
              <a:extLst>
                <a:ext uri="{FF2B5EF4-FFF2-40B4-BE49-F238E27FC236}">
                  <a16:creationId xmlns:a16="http://schemas.microsoft.com/office/drawing/2014/main" id="{CF4520AC-371B-2AEE-4ADC-0C179860B66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63060" y="10114136"/>
              <a:ext cx="551312" cy="551312"/>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4</a:t>
            </a:r>
            <a:endParaRPr sz="1650" dirty="0">
              <a:latin typeface="Verdana"/>
              <a:cs typeface="Verdana"/>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46" name="object 15">
            <a:extLst>
              <a:ext uri="{FF2B5EF4-FFF2-40B4-BE49-F238E27FC236}">
                <a16:creationId xmlns:a16="http://schemas.microsoft.com/office/drawing/2014/main" id="{50CA6A33-1D7D-4B88-9F0A-FD87DFFD80CF}"/>
              </a:ext>
            </a:extLst>
          </p:cNvPr>
          <p:cNvSpPr txBox="1"/>
          <p:nvPr/>
        </p:nvSpPr>
        <p:spPr>
          <a:xfrm>
            <a:off x="1369456" y="10132687"/>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
        <p:nvSpPr>
          <p:cNvPr id="47" name="object 15">
            <a:extLst>
              <a:ext uri="{FF2B5EF4-FFF2-40B4-BE49-F238E27FC236}">
                <a16:creationId xmlns:a16="http://schemas.microsoft.com/office/drawing/2014/main" id="{81149BBA-7D91-4387-B81B-A54B523A6CB0}"/>
              </a:ext>
            </a:extLst>
          </p:cNvPr>
          <p:cNvSpPr txBox="1"/>
          <p:nvPr/>
        </p:nvSpPr>
        <p:spPr>
          <a:xfrm>
            <a:off x="6268454" y="10132687"/>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Préambule</a:t>
            </a:r>
            <a:endParaRPr sz="1450" dirty="0">
              <a:latin typeface="Verdana"/>
              <a:cs typeface="Verdana"/>
            </a:endParaRPr>
          </a:p>
        </p:txBody>
      </p:sp>
      <p:sp>
        <p:nvSpPr>
          <p:cNvPr id="6" name="Rectangle 5">
            <a:extLst>
              <a:ext uri="{FF2B5EF4-FFF2-40B4-BE49-F238E27FC236}">
                <a16:creationId xmlns:a16="http://schemas.microsoft.com/office/drawing/2014/main" id="{AE7935B2-A3BF-4C59-B5A4-7DC3FE95C2D4}"/>
              </a:ext>
            </a:extLst>
          </p:cNvPr>
          <p:cNvSpPr/>
          <p:nvPr/>
        </p:nvSpPr>
        <p:spPr>
          <a:xfrm>
            <a:off x="1136650" y="1082675"/>
            <a:ext cx="16687800" cy="8586966"/>
          </a:xfrm>
          <a:prstGeom prst="rect">
            <a:avLst/>
          </a:prstGeom>
        </p:spPr>
        <p:txBody>
          <a:bodyPr wrap="square">
            <a:spAutoFit/>
          </a:bodyPr>
          <a:lstStyle/>
          <a:p>
            <a:pPr marL="0" indent="0">
              <a:lnSpc>
                <a:spcPct val="100000"/>
              </a:lnSpc>
              <a:buNone/>
            </a:pPr>
            <a:r>
              <a:rPr lang="fr-FR" sz="2400" b="0" dirty="0">
                <a:solidFill>
                  <a:schemeClr val="tx1"/>
                </a:solidFill>
                <a:latin typeface="Arial" panose="020B0604020202020204" pitchFamily="34" charset="0"/>
                <a:cs typeface="Arial" panose="020B0604020202020204" pitchFamily="34" charset="0"/>
              </a:rPr>
              <a:t>L’article L2313- 1 du Code Général des Collectivités Territoriales modifié par l’article 107 de la Loi n°2015-991 du 7 août 2015 dite Loi </a:t>
            </a:r>
            <a:r>
              <a:rPr lang="fr-FR" sz="2400" b="0" dirty="0" err="1">
                <a:solidFill>
                  <a:schemeClr val="tx1"/>
                </a:solidFill>
                <a:latin typeface="Arial" panose="020B0604020202020204" pitchFamily="34" charset="0"/>
                <a:cs typeface="Arial" panose="020B0604020202020204" pitchFamily="34" charset="0"/>
              </a:rPr>
              <a:t>NOTRe</a:t>
            </a:r>
            <a:r>
              <a:rPr lang="fr-FR" sz="2400" b="0" dirty="0">
                <a:solidFill>
                  <a:schemeClr val="tx1"/>
                </a:solidFill>
                <a:latin typeface="Arial" panose="020B0604020202020204" pitchFamily="34" charset="0"/>
                <a:cs typeface="Arial" panose="020B0604020202020204" pitchFamily="34" charset="0"/>
              </a:rPr>
              <a:t> (Nouvelle Organisation Territoriale de la République) prévoit, dans le cadre de la mise en œuvre de la transparence financière des collectivités, </a:t>
            </a:r>
            <a:r>
              <a:rPr lang="fr-FR" sz="2400" dirty="0">
                <a:solidFill>
                  <a:schemeClr val="tx1"/>
                </a:solidFill>
                <a:latin typeface="Arial" panose="020B0604020202020204" pitchFamily="34" charset="0"/>
                <a:cs typeface="Arial" panose="020B0604020202020204" pitchFamily="34" charset="0"/>
              </a:rPr>
              <a:t>la réalisation d’une présentation brève et synthétique des informations financières essentielles</a:t>
            </a:r>
            <a:r>
              <a:rPr lang="fr-FR" sz="2400" b="0" dirty="0">
                <a:solidFill>
                  <a:schemeClr val="tx1"/>
                </a:solidFill>
                <a:latin typeface="Arial" panose="020B0604020202020204" pitchFamily="34" charset="0"/>
                <a:cs typeface="Arial" panose="020B0604020202020204" pitchFamily="34" charset="0"/>
              </a:rPr>
              <a:t> les concernant. </a:t>
            </a:r>
          </a:p>
          <a:p>
            <a:pPr marL="0" indent="0">
              <a:lnSpc>
                <a:spcPct val="100000"/>
              </a:lnSpc>
              <a:buNone/>
            </a:pPr>
            <a:r>
              <a:rPr lang="fr-FR" sz="2400" b="0" dirty="0">
                <a:solidFill>
                  <a:schemeClr val="tx1"/>
                </a:solidFill>
                <a:latin typeface="Arial" panose="020B0604020202020204" pitchFamily="34" charset="0"/>
                <a:cs typeface="Arial" panose="020B0604020202020204" pitchFamily="34" charset="0"/>
              </a:rPr>
              <a:t>Celle-ci doit être </a:t>
            </a:r>
            <a:r>
              <a:rPr lang="fr-FR" sz="2400" dirty="0">
                <a:solidFill>
                  <a:schemeClr val="tx1"/>
                </a:solidFill>
                <a:latin typeface="Arial" panose="020B0604020202020204" pitchFamily="34" charset="0"/>
                <a:cs typeface="Arial" panose="020B0604020202020204" pitchFamily="34" charset="0"/>
              </a:rPr>
              <a:t>jointe au Budget Primitif</a:t>
            </a:r>
            <a:r>
              <a:rPr lang="fr-FR" sz="2400" b="0" dirty="0">
                <a:solidFill>
                  <a:schemeClr val="tx1"/>
                </a:solidFill>
                <a:latin typeface="Arial" panose="020B0604020202020204" pitchFamily="34" charset="0"/>
                <a:cs typeface="Arial" panose="020B0604020202020204" pitchFamily="34" charset="0"/>
              </a:rPr>
              <a:t> de chaque collectivité afin de permettre aux citoyens d’en saisir les enjeux.</a:t>
            </a:r>
          </a:p>
          <a:p>
            <a:pPr marL="0" indent="0">
              <a:lnSpc>
                <a:spcPct val="100000"/>
              </a:lnSpc>
              <a:buNone/>
            </a:pPr>
            <a:r>
              <a:rPr lang="fr-FR" sz="2400" dirty="0">
                <a:solidFill>
                  <a:schemeClr val="tx1"/>
                </a:solidFill>
                <a:latin typeface="Arial" panose="020B0604020202020204" pitchFamily="34" charset="0"/>
                <a:cs typeface="Arial" panose="020B0604020202020204" pitchFamily="34" charset="0"/>
              </a:rPr>
              <a:t>Le budget primitif retrace l’ensemble des dépenses et des recettes autorisées et prévues pour l’année 2023.</a:t>
            </a:r>
          </a:p>
          <a:p>
            <a:pPr marL="0" indent="0">
              <a:lnSpc>
                <a:spcPct val="100000"/>
              </a:lnSpc>
              <a:buNone/>
            </a:pPr>
            <a:r>
              <a:rPr lang="fr-FR" sz="2400" b="0" dirty="0">
                <a:solidFill>
                  <a:schemeClr val="tx1"/>
                </a:solidFill>
                <a:latin typeface="Arial" panose="020B0604020202020204" pitchFamily="34" charset="0"/>
                <a:cs typeface="Arial" panose="020B0604020202020204" pitchFamily="34" charset="0"/>
              </a:rPr>
              <a:t>Il respecte les </a:t>
            </a:r>
            <a:r>
              <a:rPr lang="fr-FR" sz="2400" dirty="0">
                <a:solidFill>
                  <a:schemeClr val="tx1"/>
                </a:solidFill>
                <a:latin typeface="Arial" panose="020B0604020202020204" pitchFamily="34" charset="0"/>
                <a:cs typeface="Arial" panose="020B0604020202020204" pitchFamily="34" charset="0"/>
              </a:rPr>
              <a:t>principes budgétaires </a:t>
            </a:r>
            <a:r>
              <a:rPr lang="fr-FR" sz="2400" b="0" dirty="0">
                <a:solidFill>
                  <a:schemeClr val="tx1"/>
                </a:solidFill>
                <a:latin typeface="Arial" panose="020B0604020202020204" pitchFamily="34" charset="0"/>
                <a:cs typeface="Arial" panose="020B0604020202020204" pitchFamily="34" charset="0"/>
              </a:rPr>
              <a:t>: annualité, universalité, unité, équilibre, spécialité et sincérité. </a:t>
            </a:r>
          </a:p>
          <a:p>
            <a:pPr marL="0" indent="0">
              <a:lnSpc>
                <a:spcPct val="100000"/>
              </a:lnSpc>
              <a:buNone/>
            </a:pPr>
            <a:r>
              <a:rPr lang="fr-FR" sz="2400" b="0" dirty="0">
                <a:solidFill>
                  <a:schemeClr val="tx1"/>
                </a:solidFill>
                <a:latin typeface="Arial" panose="020B0604020202020204" pitchFamily="34" charset="0"/>
                <a:cs typeface="Arial" panose="020B0604020202020204" pitchFamily="34" charset="0"/>
              </a:rPr>
              <a:t>Le budget primitif constitue le </a:t>
            </a:r>
            <a:r>
              <a:rPr lang="fr-FR" sz="2400" dirty="0">
                <a:solidFill>
                  <a:schemeClr val="tx1"/>
                </a:solidFill>
                <a:latin typeface="Arial" panose="020B0604020202020204" pitchFamily="34" charset="0"/>
                <a:cs typeface="Arial" panose="020B0604020202020204" pitchFamily="34" charset="0"/>
              </a:rPr>
              <a:t>premier acte obligatoire du cycle budgétaire annuel de la collectivité</a:t>
            </a:r>
            <a:r>
              <a:rPr lang="fr-FR" sz="2400" b="0" dirty="0">
                <a:solidFill>
                  <a:schemeClr val="tx1"/>
                </a:solidFill>
                <a:latin typeface="Arial" panose="020B0604020202020204" pitchFamily="34" charset="0"/>
                <a:cs typeface="Arial" panose="020B0604020202020204" pitchFamily="34" charset="0"/>
              </a:rPr>
              <a:t>. Il doit être voté par l’assemblée délibérante avant le 15 avril de l’année à laquelle il se rapporte, ou le 30 avril l’année de renouvellement de l’assemblée, et transmis au représentant de l’État dans un délai de 15 jours maximum après la date limite de vote du budget.</a:t>
            </a:r>
          </a:p>
          <a:p>
            <a:pPr marL="0" indent="0">
              <a:lnSpc>
                <a:spcPct val="100000"/>
              </a:lnSpc>
              <a:buNone/>
            </a:pPr>
            <a:endParaRPr lang="fr-FR" sz="2400" b="0" dirty="0">
              <a:solidFill>
                <a:schemeClr val="tx1"/>
              </a:solidFill>
              <a:latin typeface="Arial" panose="020B0604020202020204" pitchFamily="34" charset="0"/>
              <a:cs typeface="Arial" panose="020B0604020202020204" pitchFamily="34" charset="0"/>
            </a:endParaRPr>
          </a:p>
          <a:p>
            <a:pPr marL="0" indent="0">
              <a:lnSpc>
                <a:spcPct val="100000"/>
              </a:lnSpc>
              <a:buNone/>
            </a:pPr>
            <a:r>
              <a:rPr lang="fr-FR" sz="2400" dirty="0">
                <a:latin typeface="Myriad Pro Cond" panose="020B0506030403020204"/>
                <a:cs typeface="Calibri" panose="020F0502020204030204" pitchFamily="34" charset="0"/>
              </a:rPr>
              <a:t>LE BUDGET DE LA COMMUNE EST STRUCTURÉ EN 2 SECTIONS</a:t>
            </a:r>
          </a:p>
          <a:p>
            <a:pPr>
              <a:lnSpc>
                <a:spcPct val="100000"/>
              </a:lnSpc>
            </a:pPr>
            <a:r>
              <a:rPr lang="fr-FR" sz="2400" dirty="0">
                <a:solidFill>
                  <a:schemeClr val="tx1"/>
                </a:solidFill>
              </a:rPr>
              <a:t>Une section de fonctionnement </a:t>
            </a:r>
            <a:r>
              <a:rPr lang="fr-FR" sz="2400" b="0" dirty="0">
                <a:solidFill>
                  <a:schemeClr val="tx1"/>
                </a:solidFill>
              </a:rPr>
              <a:t>dans laquelle sont réunies toutes les dépenses et recettes rattachées à la gestion courante de la ville, </a:t>
            </a:r>
          </a:p>
          <a:p>
            <a:pPr>
              <a:lnSpc>
                <a:spcPct val="100000"/>
              </a:lnSpc>
            </a:pPr>
            <a:r>
              <a:rPr lang="fr-FR" sz="2400" dirty="0">
                <a:solidFill>
                  <a:schemeClr val="tx1"/>
                </a:solidFill>
              </a:rPr>
              <a:t>Une section d’investissement </a:t>
            </a:r>
            <a:r>
              <a:rPr lang="fr-FR" sz="2400" b="0" dirty="0">
                <a:solidFill>
                  <a:schemeClr val="tx1"/>
                </a:solidFill>
              </a:rPr>
              <a:t>dans laquelle sont regroupés toutes les dépenses de travaux et l’encaissement des subventions de partenaires comme le Département, la Région, l’Etat qui viennent compléter le financement des projets communaux. </a:t>
            </a:r>
          </a:p>
          <a:p>
            <a:pPr marL="0" indent="0">
              <a:lnSpc>
                <a:spcPct val="100000"/>
              </a:lnSpc>
              <a:buNone/>
            </a:pPr>
            <a:r>
              <a:rPr lang="fr-FR" sz="2400" b="0" dirty="0">
                <a:solidFill>
                  <a:schemeClr val="tx1"/>
                </a:solidFill>
              </a:rPr>
              <a:t> </a:t>
            </a:r>
          </a:p>
          <a:p>
            <a:pPr marL="0" indent="0">
              <a:lnSpc>
                <a:spcPct val="100000"/>
              </a:lnSpc>
              <a:buNone/>
            </a:pPr>
            <a:r>
              <a:rPr lang="fr-FR" sz="2400" dirty="0"/>
              <a:t>Le Budget 2023 a été réalisé avec la volonté de poursuivre les efforts d’optimisation des dépenses de fonctionnement tout en préservant une offre de services de qualité aux Soiséens, afin de permettre la mise en place d’une politique ambitieuse et volontaire en terme d’investissement </a:t>
            </a:r>
          </a:p>
          <a:p>
            <a:pPr marL="0" indent="0">
              <a:lnSpc>
                <a:spcPct val="100000"/>
              </a:lnSpc>
              <a:buNone/>
            </a:pPr>
            <a:endParaRPr lang="fr-FR" sz="2400" b="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AC1CAB48-090E-4A0C-16D6-69F7D2CD0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259" y="384371"/>
            <a:ext cx="13208889" cy="8805926"/>
          </a:xfrm>
          <a:prstGeom prst="rect">
            <a:avLst/>
          </a:prstGeom>
        </p:spPr>
      </p:pic>
      <p:grpSp>
        <p:nvGrpSpPr>
          <p:cNvPr id="16" name="Groupe 15">
            <a:extLst>
              <a:ext uri="{FF2B5EF4-FFF2-40B4-BE49-F238E27FC236}">
                <a16:creationId xmlns:a16="http://schemas.microsoft.com/office/drawing/2014/main" id="{F92A4B7F-A81F-13E5-2E54-FEECCEABFC28}"/>
              </a:ext>
            </a:extLst>
          </p:cNvPr>
          <p:cNvGrpSpPr/>
          <p:nvPr/>
        </p:nvGrpSpPr>
        <p:grpSpPr>
          <a:xfrm>
            <a:off x="18638177" y="9771071"/>
            <a:ext cx="625475" cy="1043673"/>
            <a:chOff x="18638177" y="9771071"/>
            <a:chExt cx="625475" cy="1043673"/>
          </a:xfrm>
        </p:grpSpPr>
        <p:grpSp>
          <p:nvGrpSpPr>
            <p:cNvPr id="5" name="object 5"/>
            <p:cNvGrpSpPr/>
            <p:nvPr/>
          </p:nvGrpSpPr>
          <p:grpSpPr>
            <a:xfrm>
              <a:off x="18712271" y="9771071"/>
              <a:ext cx="477520" cy="669290"/>
              <a:chOff x="18712271" y="9771071"/>
              <a:chExt cx="477520" cy="669290"/>
            </a:xfrm>
          </p:grpSpPr>
          <p:sp>
            <p:nvSpPr>
              <p:cNvPr id="6" name="object 6"/>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7" name="object 7"/>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8" name="object 8"/>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9" name="object 9"/>
            <p:cNvGrpSpPr/>
            <p:nvPr/>
          </p:nvGrpSpPr>
          <p:grpSpPr>
            <a:xfrm>
              <a:off x="18638177" y="10516294"/>
              <a:ext cx="625475" cy="298450"/>
              <a:chOff x="18638177" y="10516294"/>
              <a:chExt cx="625475" cy="298450"/>
            </a:xfrm>
          </p:grpSpPr>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2" name="object 12"/>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9" name="Rectangle 18">
            <a:extLst>
              <a:ext uri="{FF2B5EF4-FFF2-40B4-BE49-F238E27FC236}">
                <a16:creationId xmlns:a16="http://schemas.microsoft.com/office/drawing/2014/main" id="{2D90DAF5-F975-542E-EE20-3D2B3E855E36}"/>
              </a:ext>
            </a:extLst>
          </p:cNvPr>
          <p:cNvSpPr/>
          <p:nvPr/>
        </p:nvSpPr>
        <p:spPr>
          <a:xfrm>
            <a:off x="406461" y="378782"/>
            <a:ext cx="7465298" cy="8805926"/>
          </a:xfrm>
          <a:prstGeom prst="rect">
            <a:avLst/>
          </a:prstGeom>
          <a:solidFill>
            <a:srgbClr val="27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object 4"/>
          <p:cNvSpPr txBox="1"/>
          <p:nvPr/>
        </p:nvSpPr>
        <p:spPr>
          <a:xfrm>
            <a:off x="564840" y="2759075"/>
            <a:ext cx="8115610" cy="2039020"/>
          </a:xfrm>
          <a:prstGeom prst="rect">
            <a:avLst/>
          </a:prstGeom>
          <a:noFill/>
        </p:spPr>
        <p:txBody>
          <a:bodyPr vert="horz" wrap="square" lIns="0" tIns="0" rIns="0" bIns="0" rtlCol="0">
            <a:spAutoFit/>
          </a:bodyPr>
          <a:lstStyle/>
          <a:p>
            <a:pPr marL="1067435" marR="1948814">
              <a:lnSpc>
                <a:spcPct val="100499"/>
              </a:lnSpc>
            </a:pPr>
            <a:r>
              <a:rPr lang="fr-FR" sz="3600" b="1" spc="-10" dirty="0">
                <a:solidFill>
                  <a:srgbClr val="FFFFFF"/>
                </a:solidFill>
                <a:latin typeface="Arial"/>
                <a:cs typeface="Arial"/>
              </a:rPr>
              <a:t>CARACTERISTIQUES DU BUDGET PRIMITIF 2023</a:t>
            </a:r>
          </a:p>
          <a:p>
            <a:pPr marL="1067435" marR="1948814">
              <a:lnSpc>
                <a:spcPct val="100499"/>
              </a:lnSpc>
            </a:pPr>
            <a:endParaRPr lang="fr-FR" sz="2450" dirty="0">
              <a:latin typeface="Arial"/>
              <a:cs typeface="Arial"/>
            </a:endParaRPr>
          </a:p>
        </p:txBody>
      </p:sp>
      <p:sp>
        <p:nvSpPr>
          <p:cNvPr id="2" name="object 2">
            <a:extLst>
              <a:ext uri="{FF2B5EF4-FFF2-40B4-BE49-F238E27FC236}">
                <a16:creationId xmlns:a16="http://schemas.microsoft.com/office/drawing/2014/main" id="{5A66D370-B4A7-B68B-07D5-575DCCB3DB9E}"/>
              </a:ext>
            </a:extLst>
          </p:cNvPr>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5</a:t>
            </a:r>
            <a:endParaRPr sz="1650" dirty="0">
              <a:latin typeface="Verdana"/>
              <a:cs typeface="Verdana"/>
            </a:endParaRPr>
          </a:p>
        </p:txBody>
      </p:sp>
      <p:sp>
        <p:nvSpPr>
          <p:cNvPr id="17" name="object 15">
            <a:extLst>
              <a:ext uri="{FF2B5EF4-FFF2-40B4-BE49-F238E27FC236}">
                <a16:creationId xmlns:a16="http://schemas.microsoft.com/office/drawing/2014/main" id="{CB0AB903-B9E7-DF00-AE55-E3869C92BF45}"/>
              </a:ext>
            </a:extLst>
          </p:cNvPr>
          <p:cNvSpPr txBox="1"/>
          <p:nvPr/>
        </p:nvSpPr>
        <p:spPr>
          <a:xfrm>
            <a:off x="1369456" y="10132687"/>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Tree>
    <p:extLst>
      <p:ext uri="{BB962C8B-B14F-4D97-AF65-F5344CB8AC3E}">
        <p14:creationId xmlns:p14="http://schemas.microsoft.com/office/powerpoint/2010/main" val="403781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6</a:t>
            </a:r>
            <a:endParaRPr sz="1650" dirty="0">
              <a:latin typeface="Verdana"/>
              <a:cs typeface="Verdana"/>
            </a:endParaRPr>
          </a:p>
        </p:txBody>
      </p:sp>
      <p:sp>
        <p:nvSpPr>
          <p:cNvPr id="5" name="object 5"/>
          <p:cNvSpPr txBox="1">
            <a:spLocks noGrp="1"/>
          </p:cNvSpPr>
          <p:nvPr>
            <p:ph type="title"/>
          </p:nvPr>
        </p:nvSpPr>
        <p:spPr>
          <a:xfrm>
            <a:off x="1593850" y="2149475"/>
            <a:ext cx="15887700" cy="6413935"/>
          </a:xfrm>
          <a:prstGeom prst="rect">
            <a:avLst/>
          </a:prstGeom>
        </p:spPr>
        <p:txBody>
          <a:bodyPr vert="horz" wrap="square" lIns="0" tIns="12065" rIns="0" bIns="0" rtlCol="0">
            <a:spAutoFit/>
          </a:bodyPr>
          <a:lstStyle/>
          <a:p>
            <a:pPr marL="539750" algn="l" defTabSz="900113"/>
            <a:r>
              <a:rPr lang="fr-FR" sz="3200" dirty="0">
                <a:latin typeface="Arial" panose="020B0604020202020204" pitchFamily="34" charset="0"/>
                <a:cs typeface="Arial" panose="020B0604020202020204" pitchFamily="34" charset="0"/>
              </a:rPr>
              <a:t>IL TIENT COMPTE :</a:t>
            </a:r>
            <a:br>
              <a:rPr lang="fr-FR" sz="3200" dirty="0">
                <a:latin typeface="Arial" panose="020B0604020202020204" pitchFamily="34" charset="0"/>
                <a:cs typeface="Arial" panose="020B0604020202020204" pitchFamily="34" charset="0"/>
              </a:rPr>
            </a:b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 Du Projet de Loi de finance pour 2023</a:t>
            </a:r>
            <a:br>
              <a:rPr lang="fr-FR" sz="3200" dirty="0">
                <a:latin typeface="Arial" panose="020B0604020202020204" pitchFamily="34" charset="0"/>
                <a:cs typeface="Arial" panose="020B0604020202020204" pitchFamily="34" charset="0"/>
              </a:rPr>
            </a:b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 Des orientations présentées lors du Débat d’Orientation Budgétaire 2023 qui s’est tenu le 02 février 2023 </a:t>
            </a:r>
            <a:br>
              <a:rPr lang="fr-FR" sz="3200" dirty="0">
                <a:latin typeface="Arial" panose="020B0604020202020204" pitchFamily="34" charset="0"/>
                <a:cs typeface="Arial" panose="020B0604020202020204" pitchFamily="34" charset="0"/>
              </a:rPr>
            </a:br>
            <a:br>
              <a:rPr lang="fr-FR" sz="3200" dirty="0">
                <a:latin typeface="Arial" panose="020B0604020202020204" pitchFamily="34" charset="0"/>
                <a:cs typeface="Arial" panose="020B0604020202020204" pitchFamily="34" charset="0"/>
              </a:rPr>
            </a:b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IL S’ÉLÈVE À UN MONTANT DE 49 895 501€ RÉPARTIS COMME SUIT :</a:t>
            </a:r>
            <a:br>
              <a:rPr lang="fr-FR" sz="3200" dirty="0">
                <a:latin typeface="Arial" panose="020B0604020202020204" pitchFamily="34" charset="0"/>
                <a:cs typeface="Arial" panose="020B0604020202020204" pitchFamily="34" charset="0"/>
              </a:rPr>
            </a:b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 Section de Fonctionnement : 25,28 M€, soit 50,67% du budget</a:t>
            </a:r>
            <a:br>
              <a:rPr lang="fr-FR" sz="3200" dirty="0">
                <a:latin typeface="Arial" panose="020B0604020202020204" pitchFamily="34" charset="0"/>
                <a:cs typeface="Arial" panose="020B0604020202020204" pitchFamily="34" charset="0"/>
              </a:rPr>
            </a:b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 Section d’Investissement : 24,61 M€, soit 49,33% du budget</a:t>
            </a: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47" name="object 15">
            <a:extLst>
              <a:ext uri="{FF2B5EF4-FFF2-40B4-BE49-F238E27FC236}">
                <a16:creationId xmlns:a16="http://schemas.microsoft.com/office/drawing/2014/main" id="{81149BBA-7D91-4387-B81B-A54B523A6CB0}"/>
              </a:ext>
            </a:extLst>
          </p:cNvPr>
          <p:cNvSpPr txBox="1"/>
          <p:nvPr/>
        </p:nvSpPr>
        <p:spPr>
          <a:xfrm>
            <a:off x="6268454" y="10132687"/>
            <a:ext cx="4393196"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Caractéristiques du budget primitif 2023</a:t>
            </a:r>
            <a:endParaRPr lang="fr-FR" sz="1450" dirty="0">
              <a:latin typeface="Verdana"/>
              <a:cs typeface="Verdana"/>
            </a:endParaRPr>
          </a:p>
        </p:txBody>
      </p:sp>
      <p:sp>
        <p:nvSpPr>
          <p:cNvPr id="19" name="object 15">
            <a:extLst>
              <a:ext uri="{FF2B5EF4-FFF2-40B4-BE49-F238E27FC236}">
                <a16:creationId xmlns:a16="http://schemas.microsoft.com/office/drawing/2014/main" id="{F2A7146B-784E-44B8-A221-5D17BE5F2F8B}"/>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Budget Primitif 2023</a:t>
            </a:r>
            <a:endParaRPr sz="1450" dirty="0">
              <a:latin typeface="Verdana"/>
              <a:cs typeface="Verdana"/>
            </a:endParaRPr>
          </a:p>
        </p:txBody>
      </p:sp>
    </p:spTree>
    <p:extLst>
      <p:ext uri="{BB962C8B-B14F-4D97-AF65-F5344CB8AC3E}">
        <p14:creationId xmlns:p14="http://schemas.microsoft.com/office/powerpoint/2010/main" val="196149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7</a:t>
            </a:r>
            <a:endParaRPr sz="1650" dirty="0">
              <a:latin typeface="Verdana"/>
              <a:cs typeface="Verdana"/>
            </a:endParaRPr>
          </a:p>
        </p:txBody>
      </p:sp>
      <p:grpSp>
        <p:nvGrpSpPr>
          <p:cNvPr id="18" name="Groupe 17">
            <a:extLst>
              <a:ext uri="{FF2B5EF4-FFF2-40B4-BE49-F238E27FC236}">
                <a16:creationId xmlns:a16="http://schemas.microsoft.com/office/drawing/2014/main" id="{B49A3351-F552-B8BE-B402-D6DC1AB4AEE8}"/>
              </a:ext>
            </a:extLst>
          </p:cNvPr>
          <p:cNvGrpSpPr/>
          <p:nvPr/>
        </p:nvGrpSpPr>
        <p:grpSpPr>
          <a:xfrm>
            <a:off x="18638177" y="9771071"/>
            <a:ext cx="625475" cy="1043673"/>
            <a:chOff x="18638177" y="9771071"/>
            <a:chExt cx="625475" cy="1043673"/>
          </a:xfrm>
        </p:grpSpPr>
        <p:grpSp>
          <p:nvGrpSpPr>
            <p:cNvPr id="7" name="object 7"/>
            <p:cNvGrpSpPr/>
            <p:nvPr/>
          </p:nvGrpSpPr>
          <p:grpSpPr>
            <a:xfrm>
              <a:off x="18712271" y="9771071"/>
              <a:ext cx="477520" cy="669290"/>
              <a:chOff x="18712271" y="9771071"/>
              <a:chExt cx="477520" cy="669290"/>
            </a:xfrm>
          </p:grpSpPr>
          <p:sp>
            <p:nvSpPr>
              <p:cNvPr id="8" name="object 8"/>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9" name="object 9"/>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10" name="object 10"/>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11" name="object 11"/>
            <p:cNvGrpSpPr/>
            <p:nvPr/>
          </p:nvGrpSpPr>
          <p:grpSpPr>
            <a:xfrm>
              <a:off x="18638177" y="10516294"/>
              <a:ext cx="625475" cy="298450"/>
              <a:chOff x="18638177" y="10516294"/>
              <a:chExt cx="625475" cy="298450"/>
            </a:xfrm>
          </p:grpSpPr>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4" name="object 14"/>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47" name="object 15">
            <a:extLst>
              <a:ext uri="{FF2B5EF4-FFF2-40B4-BE49-F238E27FC236}">
                <a16:creationId xmlns:a16="http://schemas.microsoft.com/office/drawing/2014/main" id="{81149BBA-7D91-4387-B81B-A54B523A6CB0}"/>
              </a:ext>
            </a:extLst>
          </p:cNvPr>
          <p:cNvSpPr txBox="1"/>
          <p:nvPr/>
        </p:nvSpPr>
        <p:spPr>
          <a:xfrm>
            <a:off x="6268454" y="10132687"/>
            <a:ext cx="4393196"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dirty="0">
                <a:solidFill>
                  <a:srgbClr val="00B7EC"/>
                </a:solidFill>
                <a:latin typeface="Verdana"/>
                <a:cs typeface="Verdana"/>
              </a:rPr>
              <a:t>Caractéristiques du budget primitif 2023</a:t>
            </a:r>
            <a:endParaRPr lang="fr-FR" sz="1450" dirty="0">
              <a:latin typeface="Verdana"/>
              <a:cs typeface="Verdana"/>
            </a:endParaRPr>
          </a:p>
        </p:txBody>
      </p:sp>
      <p:sp>
        <p:nvSpPr>
          <p:cNvPr id="19" name="object 15">
            <a:extLst>
              <a:ext uri="{FF2B5EF4-FFF2-40B4-BE49-F238E27FC236}">
                <a16:creationId xmlns:a16="http://schemas.microsoft.com/office/drawing/2014/main" id="{F2A7146B-784E-44B8-A221-5D17BE5F2F8B}"/>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a:solidFill>
                  <a:srgbClr val="00B7EC"/>
                </a:solidFill>
                <a:latin typeface="Verdana"/>
                <a:cs typeface="Verdana"/>
              </a:rPr>
              <a:t>Budget Primitif 2023</a:t>
            </a:r>
            <a:endParaRPr sz="1450" dirty="0">
              <a:latin typeface="Verdana"/>
              <a:cs typeface="Verdana"/>
            </a:endParaRPr>
          </a:p>
        </p:txBody>
      </p:sp>
      <p:graphicFrame>
        <p:nvGraphicFramePr>
          <p:cNvPr id="15" name="Graphique 14">
            <a:extLst>
              <a:ext uri="{FF2B5EF4-FFF2-40B4-BE49-F238E27FC236}">
                <a16:creationId xmlns:a16="http://schemas.microsoft.com/office/drawing/2014/main" id="{E6F0B4D4-1996-4E80-9347-19C20F33F7D1}"/>
              </a:ext>
            </a:extLst>
          </p:cNvPr>
          <p:cNvGraphicFramePr/>
          <p:nvPr>
            <p:extLst>
              <p:ext uri="{D42A27DB-BD31-4B8C-83A1-F6EECF244321}">
                <p14:modId xmlns:p14="http://schemas.microsoft.com/office/powerpoint/2010/main" val="2106578444"/>
              </p:ext>
            </p:extLst>
          </p:nvPr>
        </p:nvGraphicFramePr>
        <p:xfrm>
          <a:off x="984249" y="1920875"/>
          <a:ext cx="8610600" cy="502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phique 15">
            <a:extLst>
              <a:ext uri="{FF2B5EF4-FFF2-40B4-BE49-F238E27FC236}">
                <a16:creationId xmlns:a16="http://schemas.microsoft.com/office/drawing/2014/main" id="{E6F0B4D4-1996-4E80-9347-19C20F33F7D1}"/>
              </a:ext>
            </a:extLst>
          </p:cNvPr>
          <p:cNvGraphicFramePr/>
          <p:nvPr>
            <p:extLst>
              <p:ext uri="{D42A27DB-BD31-4B8C-83A1-F6EECF244321}">
                <p14:modId xmlns:p14="http://schemas.microsoft.com/office/powerpoint/2010/main" val="224849521"/>
              </p:ext>
            </p:extLst>
          </p:nvPr>
        </p:nvGraphicFramePr>
        <p:xfrm>
          <a:off x="9758858" y="1920875"/>
          <a:ext cx="8610600" cy="5029200"/>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a:extLst>
              <a:ext uri="{FF2B5EF4-FFF2-40B4-BE49-F238E27FC236}">
                <a16:creationId xmlns:a16="http://schemas.microsoft.com/office/drawing/2014/main" id="{9C6A0CF9-8390-4492-A6F6-43E17E59AC00}"/>
              </a:ext>
            </a:extLst>
          </p:cNvPr>
          <p:cNvSpPr/>
          <p:nvPr/>
        </p:nvSpPr>
        <p:spPr>
          <a:xfrm>
            <a:off x="1533956" y="7336149"/>
            <a:ext cx="10052050" cy="2448299"/>
          </a:xfrm>
          <a:prstGeom prst="rect">
            <a:avLst/>
          </a:prstGeom>
        </p:spPr>
        <p:txBody>
          <a:bodyPr>
            <a:spAutoFit/>
          </a:bodyPr>
          <a:lstStyle/>
          <a:p>
            <a:pPr>
              <a:lnSpc>
                <a:spcPct val="107000"/>
              </a:lnSpc>
              <a:spcAft>
                <a:spcPts val="0"/>
              </a:spcAft>
            </a:pPr>
            <a:r>
              <a:rPr lang="fr-FR" sz="1800" b="1" dirty="0">
                <a:solidFill>
                  <a:srgbClr val="275FAB"/>
                </a:solidFill>
                <a:effectLst/>
                <a:latin typeface="Arial" panose="020B0604020202020204" pitchFamily="34" charset="0"/>
                <a:ea typeface="Calibri" panose="020F0502020204030204" pitchFamily="34" charset="0"/>
                <a:cs typeface="Times New Roman" panose="02020603050405020304" pitchFamily="18" charset="0"/>
              </a:rPr>
              <a:t>Fonctionnement :</a:t>
            </a:r>
            <a:endParaRPr lang="fr-FR" sz="2800" dirty="0">
              <a:solidFill>
                <a:srgbClr val="275FAB"/>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Dépenses : </a:t>
            </a:r>
            <a:r>
              <a:rPr lang="fr-FR"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actions et services rendus au quotidien</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Recettes : </a:t>
            </a:r>
            <a:r>
              <a:rPr lang="fr-FR"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fiscalité directe, les dotations de l'État et les produits du domaine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800" b="1" dirty="0">
                <a:solidFill>
                  <a:srgbClr val="F15557"/>
                </a:solidFill>
                <a:effectLst/>
                <a:latin typeface="Arial" panose="020B0604020202020204" pitchFamily="34" charset="0"/>
                <a:ea typeface="Calibri" panose="020F0502020204030204" pitchFamily="34" charset="0"/>
                <a:cs typeface="Times New Roman" panose="02020603050405020304" pitchFamily="18" charset="0"/>
              </a:rPr>
              <a:t>Investissement :</a:t>
            </a:r>
            <a:endParaRPr lang="fr-FR" sz="2800" dirty="0">
              <a:solidFill>
                <a:srgbClr val="F15557"/>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Dépenses : </a:t>
            </a:r>
            <a:r>
              <a:rPr lang="fr-FR"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projets d'équipement et le remboursement de l'emprunt</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Recettes : </a:t>
            </a:r>
            <a:r>
              <a:rPr lang="fr-FR"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FCTVA, les subventions de tiers et les emprunts (hors Recettes d’ordre budgétaire)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124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AC1CAB48-090E-4A0C-16D6-69F7D2CD0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259" y="384371"/>
            <a:ext cx="13208889" cy="8805926"/>
          </a:xfrm>
          <a:prstGeom prst="rect">
            <a:avLst/>
          </a:prstGeom>
        </p:spPr>
      </p:pic>
      <p:grpSp>
        <p:nvGrpSpPr>
          <p:cNvPr id="16" name="Groupe 15">
            <a:extLst>
              <a:ext uri="{FF2B5EF4-FFF2-40B4-BE49-F238E27FC236}">
                <a16:creationId xmlns:a16="http://schemas.microsoft.com/office/drawing/2014/main" id="{F92A4B7F-A81F-13E5-2E54-FEECCEABFC28}"/>
              </a:ext>
            </a:extLst>
          </p:cNvPr>
          <p:cNvGrpSpPr/>
          <p:nvPr/>
        </p:nvGrpSpPr>
        <p:grpSpPr>
          <a:xfrm>
            <a:off x="18638177" y="9771071"/>
            <a:ext cx="625475" cy="1043673"/>
            <a:chOff x="18638177" y="9771071"/>
            <a:chExt cx="625475" cy="1043673"/>
          </a:xfrm>
        </p:grpSpPr>
        <p:grpSp>
          <p:nvGrpSpPr>
            <p:cNvPr id="5" name="object 5"/>
            <p:cNvGrpSpPr/>
            <p:nvPr/>
          </p:nvGrpSpPr>
          <p:grpSpPr>
            <a:xfrm>
              <a:off x="18712271" y="9771071"/>
              <a:ext cx="477520" cy="669290"/>
              <a:chOff x="18712271" y="9771071"/>
              <a:chExt cx="477520" cy="669290"/>
            </a:xfrm>
          </p:grpSpPr>
          <p:sp>
            <p:nvSpPr>
              <p:cNvPr id="6" name="object 6"/>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7" name="object 7"/>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8" name="object 8"/>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9" name="object 9"/>
            <p:cNvGrpSpPr/>
            <p:nvPr/>
          </p:nvGrpSpPr>
          <p:grpSpPr>
            <a:xfrm>
              <a:off x="18638177" y="10516294"/>
              <a:ext cx="625475" cy="298450"/>
              <a:chOff x="18638177" y="10516294"/>
              <a:chExt cx="625475" cy="298450"/>
            </a:xfrm>
          </p:grpSpPr>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2" name="object 12"/>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9" name="Rectangle 18">
            <a:extLst>
              <a:ext uri="{FF2B5EF4-FFF2-40B4-BE49-F238E27FC236}">
                <a16:creationId xmlns:a16="http://schemas.microsoft.com/office/drawing/2014/main" id="{2D90DAF5-F975-542E-EE20-3D2B3E855E36}"/>
              </a:ext>
            </a:extLst>
          </p:cNvPr>
          <p:cNvSpPr/>
          <p:nvPr/>
        </p:nvSpPr>
        <p:spPr>
          <a:xfrm>
            <a:off x="406461" y="378782"/>
            <a:ext cx="7465298" cy="8805926"/>
          </a:xfrm>
          <a:prstGeom prst="rect">
            <a:avLst/>
          </a:prstGeom>
          <a:solidFill>
            <a:srgbClr val="27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endParaRPr lang="fr-FR" sz="2800" b="0" dirty="0">
              <a:latin typeface="Arial" panose="020B0604020202020204" pitchFamily="34" charset="0"/>
              <a:cs typeface="Arial" panose="020B0604020202020204" pitchFamily="34" charset="0"/>
            </a:endParaRPr>
          </a:p>
          <a:p>
            <a:pPr marL="449263"/>
            <a:endParaRPr lang="fr-FR" sz="2800" dirty="0">
              <a:latin typeface="Arial" panose="020B0604020202020204" pitchFamily="34" charset="0"/>
              <a:cs typeface="Arial" panose="020B0604020202020204" pitchFamily="34" charset="0"/>
            </a:endParaRPr>
          </a:p>
          <a:p>
            <a:pPr marL="449263"/>
            <a:r>
              <a:rPr lang="fr-FR" sz="2800" b="0" dirty="0">
                <a:latin typeface="Arial" panose="020B0604020202020204" pitchFamily="34" charset="0"/>
                <a:cs typeface="Arial" panose="020B0604020202020204" pitchFamily="34" charset="0"/>
              </a:rPr>
              <a:t>Regroupe l’ensemble des dépenses et recettes nécessaires au fonctionnement courant et récurrent des services communaux.</a:t>
            </a:r>
          </a:p>
        </p:txBody>
      </p:sp>
      <p:sp>
        <p:nvSpPr>
          <p:cNvPr id="4" name="object 4"/>
          <p:cNvSpPr txBox="1"/>
          <p:nvPr/>
        </p:nvSpPr>
        <p:spPr>
          <a:xfrm>
            <a:off x="564840" y="2759075"/>
            <a:ext cx="8191810" cy="1261884"/>
          </a:xfrm>
          <a:prstGeom prst="rect">
            <a:avLst/>
          </a:prstGeom>
          <a:noFill/>
        </p:spPr>
        <p:txBody>
          <a:bodyPr vert="horz" wrap="square" lIns="0" tIns="0" rIns="0" bIns="0" rtlCol="0">
            <a:spAutoFit/>
          </a:bodyPr>
          <a:lstStyle/>
          <a:p>
            <a:pPr marL="1067435" marR="1948814">
              <a:lnSpc>
                <a:spcPct val="100499"/>
              </a:lnSpc>
            </a:pPr>
            <a:r>
              <a:rPr lang="fr-FR" sz="4100" b="1" spc="-10" dirty="0">
                <a:solidFill>
                  <a:srgbClr val="FFFFFF"/>
                </a:solidFill>
                <a:latin typeface="Arial"/>
                <a:cs typeface="Arial"/>
              </a:rPr>
              <a:t>I – SECTION DE FONCTIONNEMENT</a:t>
            </a:r>
            <a:endParaRPr lang="fr-FR" sz="2450" dirty="0">
              <a:latin typeface="Arial"/>
              <a:cs typeface="Arial"/>
            </a:endParaRPr>
          </a:p>
        </p:txBody>
      </p:sp>
      <p:sp>
        <p:nvSpPr>
          <p:cNvPr id="2" name="object 2">
            <a:extLst>
              <a:ext uri="{FF2B5EF4-FFF2-40B4-BE49-F238E27FC236}">
                <a16:creationId xmlns:a16="http://schemas.microsoft.com/office/drawing/2014/main" id="{5A66D370-B4A7-B68B-07D5-575DCCB3DB9E}"/>
              </a:ext>
            </a:extLst>
          </p:cNvPr>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dirty="0">
                <a:solidFill>
                  <a:schemeClr val="bg1"/>
                </a:solidFill>
                <a:latin typeface="Verdana"/>
                <a:cs typeface="Verdana"/>
              </a:rPr>
              <a:t>8</a:t>
            </a:r>
            <a:endParaRPr sz="1650" dirty="0">
              <a:solidFill>
                <a:schemeClr val="bg1"/>
              </a:solidFill>
              <a:latin typeface="Verdana"/>
              <a:cs typeface="Verdana"/>
            </a:endParaRPr>
          </a:p>
        </p:txBody>
      </p:sp>
      <p:sp>
        <p:nvSpPr>
          <p:cNvPr id="22" name="object 15">
            <a:extLst>
              <a:ext uri="{FF2B5EF4-FFF2-40B4-BE49-F238E27FC236}">
                <a16:creationId xmlns:a16="http://schemas.microsoft.com/office/drawing/2014/main" id="{8801D59B-9976-49C8-8B2E-E2471B118689}"/>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a:solidFill>
                  <a:srgbClr val="00B7EC"/>
                </a:solidFill>
                <a:latin typeface="Verdana"/>
                <a:cs typeface="Verdana"/>
              </a:rPr>
              <a:t>Budget Primitif 2023</a:t>
            </a:r>
            <a:endParaRPr sz="1450" dirty="0">
              <a:latin typeface="Verdana"/>
              <a:cs typeface="Verdana"/>
            </a:endParaRPr>
          </a:p>
        </p:txBody>
      </p:sp>
    </p:spTree>
    <p:extLst>
      <p:ext uri="{BB962C8B-B14F-4D97-AF65-F5344CB8AC3E}">
        <p14:creationId xmlns:p14="http://schemas.microsoft.com/office/powerpoint/2010/main" val="361834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AC1CAB48-090E-4A0C-16D6-69F7D2CD0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259" y="384371"/>
            <a:ext cx="13208889" cy="8805926"/>
          </a:xfrm>
          <a:prstGeom prst="rect">
            <a:avLst/>
          </a:prstGeom>
        </p:spPr>
      </p:pic>
      <p:grpSp>
        <p:nvGrpSpPr>
          <p:cNvPr id="16" name="Groupe 15">
            <a:extLst>
              <a:ext uri="{FF2B5EF4-FFF2-40B4-BE49-F238E27FC236}">
                <a16:creationId xmlns:a16="http://schemas.microsoft.com/office/drawing/2014/main" id="{F92A4B7F-A81F-13E5-2E54-FEECCEABFC28}"/>
              </a:ext>
            </a:extLst>
          </p:cNvPr>
          <p:cNvGrpSpPr/>
          <p:nvPr/>
        </p:nvGrpSpPr>
        <p:grpSpPr>
          <a:xfrm>
            <a:off x="18638177" y="9771071"/>
            <a:ext cx="625475" cy="1043673"/>
            <a:chOff x="18638177" y="9771071"/>
            <a:chExt cx="625475" cy="1043673"/>
          </a:xfrm>
        </p:grpSpPr>
        <p:grpSp>
          <p:nvGrpSpPr>
            <p:cNvPr id="5" name="object 5"/>
            <p:cNvGrpSpPr/>
            <p:nvPr/>
          </p:nvGrpSpPr>
          <p:grpSpPr>
            <a:xfrm>
              <a:off x="18712271" y="9771071"/>
              <a:ext cx="477520" cy="669290"/>
              <a:chOff x="18712271" y="9771071"/>
              <a:chExt cx="477520" cy="669290"/>
            </a:xfrm>
          </p:grpSpPr>
          <p:sp>
            <p:nvSpPr>
              <p:cNvPr id="6" name="object 6"/>
              <p:cNvSpPr/>
              <p:nvPr/>
            </p:nvSpPr>
            <p:spPr>
              <a:xfrm>
                <a:off x="19095068" y="10021095"/>
                <a:ext cx="94615" cy="182245"/>
              </a:xfrm>
              <a:custGeom>
                <a:avLst/>
                <a:gdLst/>
                <a:ahLst/>
                <a:cxnLst/>
                <a:rect l="l" t="t" r="r" b="b"/>
                <a:pathLst>
                  <a:path w="94615" h="182245">
                    <a:moveTo>
                      <a:pt x="94353" y="0"/>
                    </a:moveTo>
                    <a:lnTo>
                      <a:pt x="0" y="0"/>
                    </a:lnTo>
                    <a:lnTo>
                      <a:pt x="94321" y="181837"/>
                    </a:lnTo>
                    <a:lnTo>
                      <a:pt x="94353" y="0"/>
                    </a:lnTo>
                    <a:close/>
                  </a:path>
                </a:pathLst>
              </a:custGeom>
              <a:solidFill>
                <a:srgbClr val="00B7EC"/>
              </a:solidFill>
            </p:spPr>
            <p:txBody>
              <a:bodyPr wrap="square" lIns="0" tIns="0" rIns="0" bIns="0" rtlCol="0"/>
              <a:lstStyle/>
              <a:p>
                <a:endParaRPr dirty="0"/>
              </a:p>
            </p:txBody>
          </p:sp>
          <p:sp>
            <p:nvSpPr>
              <p:cNvPr id="7" name="object 7"/>
              <p:cNvSpPr/>
              <p:nvPr/>
            </p:nvSpPr>
            <p:spPr>
              <a:xfrm>
                <a:off x="18712272" y="10106002"/>
                <a:ext cx="168275" cy="324485"/>
              </a:xfrm>
              <a:custGeom>
                <a:avLst/>
                <a:gdLst/>
                <a:ahLst/>
                <a:cxnLst/>
                <a:rect l="l" t="t" r="r" b="b"/>
                <a:pathLst>
                  <a:path w="168275" h="324484">
                    <a:moveTo>
                      <a:pt x="0" y="0"/>
                    </a:moveTo>
                    <a:lnTo>
                      <a:pt x="0" y="95902"/>
                    </a:lnTo>
                    <a:lnTo>
                      <a:pt x="5687" y="147922"/>
                    </a:lnTo>
                    <a:lnTo>
                      <a:pt x="21933" y="195964"/>
                    </a:lnTo>
                    <a:lnTo>
                      <a:pt x="47512" y="238805"/>
                    </a:lnTo>
                    <a:lnTo>
                      <a:pt x="81201" y="275221"/>
                    </a:lnTo>
                    <a:lnTo>
                      <a:pt x="121773" y="303989"/>
                    </a:lnTo>
                    <a:lnTo>
                      <a:pt x="168005" y="323885"/>
                    </a:lnTo>
                    <a:lnTo>
                      <a:pt x="11601" y="22365"/>
                    </a:lnTo>
                    <a:lnTo>
                      <a:pt x="0" y="0"/>
                    </a:lnTo>
                    <a:close/>
                  </a:path>
                </a:pathLst>
              </a:custGeom>
              <a:solidFill>
                <a:srgbClr val="7EC35C"/>
              </a:solidFill>
            </p:spPr>
            <p:txBody>
              <a:bodyPr wrap="square" lIns="0" tIns="0" rIns="0" bIns="0" rtlCol="0"/>
              <a:lstStyle/>
              <a:p>
                <a:endParaRPr dirty="0"/>
              </a:p>
            </p:txBody>
          </p:sp>
          <p:sp>
            <p:nvSpPr>
              <p:cNvPr id="8" name="object 8"/>
              <p:cNvSpPr/>
              <p:nvPr/>
            </p:nvSpPr>
            <p:spPr>
              <a:xfrm>
                <a:off x="18712271" y="9771071"/>
                <a:ext cx="477520" cy="669290"/>
              </a:xfrm>
              <a:custGeom>
                <a:avLst/>
                <a:gdLst/>
                <a:ahLst/>
                <a:cxnLst/>
                <a:rect l="l" t="t" r="r" b="b"/>
                <a:pathLst>
                  <a:path w="477519" h="669290">
                    <a:moveTo>
                      <a:pt x="477210" y="0"/>
                    </a:moveTo>
                    <a:lnTo>
                      <a:pt x="381768" y="0"/>
                    </a:lnTo>
                    <a:lnTo>
                      <a:pt x="381768" y="95442"/>
                    </a:lnTo>
                    <a:lnTo>
                      <a:pt x="286326" y="95442"/>
                    </a:lnTo>
                    <a:lnTo>
                      <a:pt x="286326" y="0"/>
                    </a:lnTo>
                    <a:lnTo>
                      <a:pt x="190884" y="0"/>
                    </a:lnTo>
                    <a:lnTo>
                      <a:pt x="190884" y="95442"/>
                    </a:lnTo>
                    <a:lnTo>
                      <a:pt x="95442" y="95442"/>
                    </a:lnTo>
                    <a:lnTo>
                      <a:pt x="95442" y="0"/>
                    </a:lnTo>
                    <a:lnTo>
                      <a:pt x="0" y="0"/>
                    </a:lnTo>
                    <a:lnTo>
                      <a:pt x="0" y="250023"/>
                    </a:lnTo>
                    <a:lnTo>
                      <a:pt x="34909" y="250023"/>
                    </a:lnTo>
                    <a:lnTo>
                      <a:pt x="252254" y="669026"/>
                    </a:lnTo>
                    <a:lnTo>
                      <a:pt x="274401" y="666738"/>
                    </a:lnTo>
                    <a:lnTo>
                      <a:pt x="295895" y="662469"/>
                    </a:lnTo>
                    <a:lnTo>
                      <a:pt x="316649" y="656319"/>
                    </a:lnTo>
                    <a:lnTo>
                      <a:pt x="336576" y="648388"/>
                    </a:lnTo>
                    <a:lnTo>
                      <a:pt x="129933" y="250023"/>
                    </a:lnTo>
                    <a:lnTo>
                      <a:pt x="208883" y="250023"/>
                    </a:lnTo>
                    <a:lnTo>
                      <a:pt x="395768" y="610285"/>
                    </a:lnTo>
                    <a:lnTo>
                      <a:pt x="412556" y="594064"/>
                    </a:lnTo>
                    <a:lnTo>
                      <a:pt x="427699" y="576284"/>
                    </a:lnTo>
                    <a:lnTo>
                      <a:pt x="441067" y="557065"/>
                    </a:lnTo>
                    <a:lnTo>
                      <a:pt x="452530" y="536528"/>
                    </a:lnTo>
                    <a:lnTo>
                      <a:pt x="303906" y="250023"/>
                    </a:lnTo>
                    <a:lnTo>
                      <a:pt x="477147" y="250023"/>
                    </a:lnTo>
                    <a:lnTo>
                      <a:pt x="477210" y="0"/>
                    </a:lnTo>
                    <a:close/>
                  </a:path>
                </a:pathLst>
              </a:custGeom>
              <a:solidFill>
                <a:srgbClr val="275FAB"/>
              </a:solidFill>
            </p:spPr>
            <p:txBody>
              <a:bodyPr wrap="square" lIns="0" tIns="0" rIns="0" bIns="0" rtlCol="0"/>
              <a:lstStyle/>
              <a:p>
                <a:endParaRPr dirty="0"/>
              </a:p>
            </p:txBody>
          </p:sp>
        </p:grpSp>
        <p:grpSp>
          <p:nvGrpSpPr>
            <p:cNvPr id="9" name="object 9"/>
            <p:cNvGrpSpPr/>
            <p:nvPr/>
          </p:nvGrpSpPr>
          <p:grpSpPr>
            <a:xfrm>
              <a:off x="18638177" y="10516294"/>
              <a:ext cx="625475" cy="298450"/>
              <a:chOff x="18638177" y="10516294"/>
              <a:chExt cx="625475" cy="298450"/>
            </a:xfrm>
          </p:grpSpPr>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8638177" y="10533717"/>
                <a:ext cx="286345" cy="168141"/>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8944262" y="10516294"/>
                <a:ext cx="319320" cy="229678"/>
              </a:xfrm>
              <a:prstGeom prst="rect">
                <a:avLst/>
              </a:prstGeom>
            </p:spPr>
          </p:pic>
          <p:sp>
            <p:nvSpPr>
              <p:cNvPr id="12" name="object 12"/>
              <p:cNvSpPr/>
              <p:nvPr/>
            </p:nvSpPr>
            <p:spPr>
              <a:xfrm>
                <a:off x="18643588" y="10778432"/>
                <a:ext cx="617855" cy="36195"/>
              </a:xfrm>
              <a:custGeom>
                <a:avLst/>
                <a:gdLst/>
                <a:ahLst/>
                <a:cxnLst/>
                <a:rect l="l" t="t" r="r" b="b"/>
                <a:pathLst>
                  <a:path w="617855" h="36195">
                    <a:moveTo>
                      <a:pt x="27724" y="25539"/>
                    </a:moveTo>
                    <a:lnTo>
                      <a:pt x="24777" y="18732"/>
                    </a:lnTo>
                    <a:lnTo>
                      <a:pt x="18237" y="15544"/>
                    </a:lnTo>
                    <a:lnTo>
                      <a:pt x="11696" y="13284"/>
                    </a:lnTo>
                    <a:lnTo>
                      <a:pt x="8724" y="9271"/>
                    </a:lnTo>
                    <a:lnTo>
                      <a:pt x="8724" y="6908"/>
                    </a:lnTo>
                    <a:lnTo>
                      <a:pt x="10985" y="5600"/>
                    </a:lnTo>
                    <a:lnTo>
                      <a:pt x="14465" y="5600"/>
                    </a:lnTo>
                    <a:lnTo>
                      <a:pt x="17132" y="5600"/>
                    </a:lnTo>
                    <a:lnTo>
                      <a:pt x="20967" y="6565"/>
                    </a:lnTo>
                    <a:lnTo>
                      <a:pt x="24790" y="8877"/>
                    </a:lnTo>
                    <a:lnTo>
                      <a:pt x="27266" y="3632"/>
                    </a:lnTo>
                    <a:lnTo>
                      <a:pt x="23977" y="1473"/>
                    </a:lnTo>
                    <a:lnTo>
                      <a:pt x="19507" y="0"/>
                    </a:lnTo>
                    <a:lnTo>
                      <a:pt x="7264" y="0"/>
                    </a:lnTo>
                    <a:lnTo>
                      <a:pt x="2070" y="3784"/>
                    </a:lnTo>
                    <a:lnTo>
                      <a:pt x="2070" y="9829"/>
                    </a:lnTo>
                    <a:lnTo>
                      <a:pt x="5041" y="16522"/>
                    </a:lnTo>
                    <a:lnTo>
                      <a:pt x="11595" y="19596"/>
                    </a:lnTo>
                    <a:lnTo>
                      <a:pt x="18135" y="21793"/>
                    </a:lnTo>
                    <a:lnTo>
                      <a:pt x="21120" y="25844"/>
                    </a:lnTo>
                    <a:lnTo>
                      <a:pt x="21120" y="28575"/>
                    </a:lnTo>
                    <a:lnTo>
                      <a:pt x="18643" y="30124"/>
                    </a:lnTo>
                    <a:lnTo>
                      <a:pt x="10744" y="30124"/>
                    </a:lnTo>
                    <a:lnTo>
                      <a:pt x="6210" y="28321"/>
                    </a:lnTo>
                    <a:lnTo>
                      <a:pt x="2578" y="24993"/>
                    </a:lnTo>
                    <a:lnTo>
                      <a:pt x="0" y="30124"/>
                    </a:lnTo>
                    <a:lnTo>
                      <a:pt x="3644" y="33464"/>
                    </a:lnTo>
                    <a:lnTo>
                      <a:pt x="8877" y="35725"/>
                    </a:lnTo>
                    <a:lnTo>
                      <a:pt x="22174" y="35725"/>
                    </a:lnTo>
                    <a:lnTo>
                      <a:pt x="27724" y="31851"/>
                    </a:lnTo>
                    <a:lnTo>
                      <a:pt x="27724" y="25539"/>
                    </a:lnTo>
                    <a:close/>
                  </a:path>
                  <a:path w="617855" h="36195">
                    <a:moveTo>
                      <a:pt x="71653" y="17894"/>
                    </a:moveTo>
                    <a:lnTo>
                      <a:pt x="70192" y="10845"/>
                    </a:lnTo>
                    <a:lnTo>
                      <a:pt x="66408" y="5448"/>
                    </a:lnTo>
                    <a:lnTo>
                      <a:pt x="66217" y="5207"/>
                    </a:lnTo>
                    <a:lnTo>
                      <a:pt x="65519" y="4775"/>
                    </a:lnTo>
                    <a:lnTo>
                      <a:pt x="65519" y="24930"/>
                    </a:lnTo>
                    <a:lnTo>
                      <a:pt x="59905" y="30429"/>
                    </a:lnTo>
                    <a:lnTo>
                      <a:pt x="46113" y="30429"/>
                    </a:lnTo>
                    <a:lnTo>
                      <a:pt x="40347" y="24930"/>
                    </a:lnTo>
                    <a:lnTo>
                      <a:pt x="40360" y="10845"/>
                    </a:lnTo>
                    <a:lnTo>
                      <a:pt x="46062" y="5448"/>
                    </a:lnTo>
                    <a:lnTo>
                      <a:pt x="59905" y="5448"/>
                    </a:lnTo>
                    <a:lnTo>
                      <a:pt x="65506" y="10845"/>
                    </a:lnTo>
                    <a:lnTo>
                      <a:pt x="65519" y="24930"/>
                    </a:lnTo>
                    <a:lnTo>
                      <a:pt x="65519" y="4775"/>
                    </a:lnTo>
                    <a:lnTo>
                      <a:pt x="60325" y="1473"/>
                    </a:lnTo>
                    <a:lnTo>
                      <a:pt x="52959" y="114"/>
                    </a:lnTo>
                    <a:lnTo>
                      <a:pt x="45580" y="1473"/>
                    </a:lnTo>
                    <a:lnTo>
                      <a:pt x="39649" y="5219"/>
                    </a:lnTo>
                    <a:lnTo>
                      <a:pt x="35712" y="10845"/>
                    </a:lnTo>
                    <a:lnTo>
                      <a:pt x="34264" y="17894"/>
                    </a:lnTo>
                    <a:lnTo>
                      <a:pt x="35712" y="24930"/>
                    </a:lnTo>
                    <a:lnTo>
                      <a:pt x="39662" y="30607"/>
                    </a:lnTo>
                    <a:lnTo>
                      <a:pt x="45593" y="34391"/>
                    </a:lnTo>
                    <a:lnTo>
                      <a:pt x="52959" y="35775"/>
                    </a:lnTo>
                    <a:lnTo>
                      <a:pt x="60325" y="34391"/>
                    </a:lnTo>
                    <a:lnTo>
                      <a:pt x="66255" y="30607"/>
                    </a:lnTo>
                    <a:lnTo>
                      <a:pt x="66370" y="30429"/>
                    </a:lnTo>
                    <a:lnTo>
                      <a:pt x="70205" y="24930"/>
                    </a:lnTo>
                    <a:lnTo>
                      <a:pt x="71653" y="17894"/>
                    </a:lnTo>
                    <a:close/>
                  </a:path>
                  <a:path w="617855" h="36195">
                    <a:moveTo>
                      <a:pt x="110490" y="254"/>
                    </a:moveTo>
                    <a:lnTo>
                      <a:pt x="104546" y="254"/>
                    </a:lnTo>
                    <a:lnTo>
                      <a:pt x="104546" y="26911"/>
                    </a:lnTo>
                    <a:lnTo>
                      <a:pt x="100977" y="30429"/>
                    </a:lnTo>
                    <a:lnTo>
                      <a:pt x="95224" y="30429"/>
                    </a:lnTo>
                    <a:lnTo>
                      <a:pt x="89433" y="30429"/>
                    </a:lnTo>
                    <a:lnTo>
                      <a:pt x="85750" y="26847"/>
                    </a:lnTo>
                    <a:lnTo>
                      <a:pt x="85750" y="254"/>
                    </a:lnTo>
                    <a:lnTo>
                      <a:pt x="79819" y="254"/>
                    </a:lnTo>
                    <a:lnTo>
                      <a:pt x="79819" y="30137"/>
                    </a:lnTo>
                    <a:lnTo>
                      <a:pt x="85661" y="35775"/>
                    </a:lnTo>
                    <a:lnTo>
                      <a:pt x="104698" y="35775"/>
                    </a:lnTo>
                    <a:lnTo>
                      <a:pt x="110490" y="30137"/>
                    </a:lnTo>
                    <a:lnTo>
                      <a:pt x="110490" y="254"/>
                    </a:lnTo>
                    <a:close/>
                  </a:path>
                  <a:path w="617855" h="36195">
                    <a:moveTo>
                      <a:pt x="145910" y="25539"/>
                    </a:moveTo>
                    <a:lnTo>
                      <a:pt x="142963" y="18732"/>
                    </a:lnTo>
                    <a:lnTo>
                      <a:pt x="136436" y="15544"/>
                    </a:lnTo>
                    <a:lnTo>
                      <a:pt x="129895" y="13284"/>
                    </a:lnTo>
                    <a:lnTo>
                      <a:pt x="126923" y="9271"/>
                    </a:lnTo>
                    <a:lnTo>
                      <a:pt x="126923" y="6908"/>
                    </a:lnTo>
                    <a:lnTo>
                      <a:pt x="129184" y="5600"/>
                    </a:lnTo>
                    <a:lnTo>
                      <a:pt x="132664" y="5600"/>
                    </a:lnTo>
                    <a:lnTo>
                      <a:pt x="135331" y="5600"/>
                    </a:lnTo>
                    <a:lnTo>
                      <a:pt x="139166" y="6565"/>
                    </a:lnTo>
                    <a:lnTo>
                      <a:pt x="142989" y="8877"/>
                    </a:lnTo>
                    <a:lnTo>
                      <a:pt x="145453" y="3632"/>
                    </a:lnTo>
                    <a:lnTo>
                      <a:pt x="142176" y="1473"/>
                    </a:lnTo>
                    <a:lnTo>
                      <a:pt x="137693" y="0"/>
                    </a:lnTo>
                    <a:lnTo>
                      <a:pt x="125450" y="0"/>
                    </a:lnTo>
                    <a:lnTo>
                      <a:pt x="120256" y="3784"/>
                    </a:lnTo>
                    <a:lnTo>
                      <a:pt x="120256" y="9829"/>
                    </a:lnTo>
                    <a:lnTo>
                      <a:pt x="123240" y="16522"/>
                    </a:lnTo>
                    <a:lnTo>
                      <a:pt x="129781" y="19596"/>
                    </a:lnTo>
                    <a:lnTo>
                      <a:pt x="136334" y="21793"/>
                    </a:lnTo>
                    <a:lnTo>
                      <a:pt x="139306" y="25844"/>
                    </a:lnTo>
                    <a:lnTo>
                      <a:pt x="139306" y="28575"/>
                    </a:lnTo>
                    <a:lnTo>
                      <a:pt x="136842" y="30124"/>
                    </a:lnTo>
                    <a:lnTo>
                      <a:pt x="128930" y="30124"/>
                    </a:lnTo>
                    <a:lnTo>
                      <a:pt x="124396" y="28321"/>
                    </a:lnTo>
                    <a:lnTo>
                      <a:pt x="120777" y="24993"/>
                    </a:lnTo>
                    <a:lnTo>
                      <a:pt x="118198" y="30124"/>
                    </a:lnTo>
                    <a:lnTo>
                      <a:pt x="121818" y="33464"/>
                    </a:lnTo>
                    <a:lnTo>
                      <a:pt x="127063" y="35725"/>
                    </a:lnTo>
                    <a:lnTo>
                      <a:pt x="140360" y="35725"/>
                    </a:lnTo>
                    <a:lnTo>
                      <a:pt x="145910" y="31851"/>
                    </a:lnTo>
                    <a:lnTo>
                      <a:pt x="145910" y="25539"/>
                    </a:lnTo>
                    <a:close/>
                  </a:path>
                  <a:path w="617855" h="36195">
                    <a:moveTo>
                      <a:pt x="166204" y="18186"/>
                    </a:moveTo>
                    <a:lnTo>
                      <a:pt x="153822" y="18186"/>
                    </a:lnTo>
                    <a:lnTo>
                      <a:pt x="153822" y="22161"/>
                    </a:lnTo>
                    <a:lnTo>
                      <a:pt x="166204" y="22161"/>
                    </a:lnTo>
                    <a:lnTo>
                      <a:pt x="166204" y="18186"/>
                    </a:lnTo>
                    <a:close/>
                  </a:path>
                  <a:path w="617855" h="36195">
                    <a:moveTo>
                      <a:pt x="213715" y="254"/>
                    </a:moveTo>
                    <a:lnTo>
                      <a:pt x="206717" y="254"/>
                    </a:lnTo>
                    <a:lnTo>
                      <a:pt x="195135" y="23685"/>
                    </a:lnTo>
                    <a:lnTo>
                      <a:pt x="183489" y="254"/>
                    </a:lnTo>
                    <a:lnTo>
                      <a:pt x="176441" y="254"/>
                    </a:lnTo>
                    <a:lnTo>
                      <a:pt x="176441" y="35521"/>
                    </a:lnTo>
                    <a:lnTo>
                      <a:pt x="182041" y="35521"/>
                    </a:lnTo>
                    <a:lnTo>
                      <a:pt x="182041" y="9182"/>
                    </a:lnTo>
                    <a:lnTo>
                      <a:pt x="193167" y="31851"/>
                    </a:lnTo>
                    <a:lnTo>
                      <a:pt x="197040" y="31851"/>
                    </a:lnTo>
                    <a:lnTo>
                      <a:pt x="208178" y="9182"/>
                    </a:lnTo>
                    <a:lnTo>
                      <a:pt x="208229" y="35521"/>
                    </a:lnTo>
                    <a:lnTo>
                      <a:pt x="213715" y="35521"/>
                    </a:lnTo>
                    <a:lnTo>
                      <a:pt x="213715" y="254"/>
                    </a:lnTo>
                    <a:close/>
                  </a:path>
                  <a:path w="617855" h="36195">
                    <a:moveTo>
                      <a:pt x="260019" y="17894"/>
                    </a:moveTo>
                    <a:lnTo>
                      <a:pt x="258559" y="10845"/>
                    </a:lnTo>
                    <a:lnTo>
                      <a:pt x="254787" y="5448"/>
                    </a:lnTo>
                    <a:lnTo>
                      <a:pt x="254596" y="5207"/>
                    </a:lnTo>
                    <a:lnTo>
                      <a:pt x="253885" y="4762"/>
                    </a:lnTo>
                    <a:lnTo>
                      <a:pt x="253885" y="10845"/>
                    </a:lnTo>
                    <a:lnTo>
                      <a:pt x="253885" y="24930"/>
                    </a:lnTo>
                    <a:lnTo>
                      <a:pt x="248285" y="30429"/>
                    </a:lnTo>
                    <a:lnTo>
                      <a:pt x="234480" y="30429"/>
                    </a:lnTo>
                    <a:lnTo>
                      <a:pt x="228727" y="24930"/>
                    </a:lnTo>
                    <a:lnTo>
                      <a:pt x="228727" y="10845"/>
                    </a:lnTo>
                    <a:lnTo>
                      <a:pt x="234429" y="5448"/>
                    </a:lnTo>
                    <a:lnTo>
                      <a:pt x="248285" y="5448"/>
                    </a:lnTo>
                    <a:lnTo>
                      <a:pt x="253885" y="10845"/>
                    </a:lnTo>
                    <a:lnTo>
                      <a:pt x="253885" y="4762"/>
                    </a:lnTo>
                    <a:lnTo>
                      <a:pt x="248691" y="1473"/>
                    </a:lnTo>
                    <a:lnTo>
                      <a:pt x="241325" y="114"/>
                    </a:lnTo>
                    <a:lnTo>
                      <a:pt x="233959" y="1473"/>
                    </a:lnTo>
                    <a:lnTo>
                      <a:pt x="228015" y="5219"/>
                    </a:lnTo>
                    <a:lnTo>
                      <a:pt x="224078" y="10845"/>
                    </a:lnTo>
                    <a:lnTo>
                      <a:pt x="222643" y="17894"/>
                    </a:lnTo>
                    <a:lnTo>
                      <a:pt x="224078" y="24930"/>
                    </a:lnTo>
                    <a:lnTo>
                      <a:pt x="228041" y="30607"/>
                    </a:lnTo>
                    <a:lnTo>
                      <a:pt x="233972" y="34391"/>
                    </a:lnTo>
                    <a:lnTo>
                      <a:pt x="241325" y="35775"/>
                    </a:lnTo>
                    <a:lnTo>
                      <a:pt x="248691" y="34391"/>
                    </a:lnTo>
                    <a:lnTo>
                      <a:pt x="254622" y="30607"/>
                    </a:lnTo>
                    <a:lnTo>
                      <a:pt x="254749" y="30429"/>
                    </a:lnTo>
                    <a:lnTo>
                      <a:pt x="258584" y="24930"/>
                    </a:lnTo>
                    <a:lnTo>
                      <a:pt x="260019" y="17894"/>
                    </a:lnTo>
                    <a:close/>
                  </a:path>
                  <a:path w="617855" h="36195">
                    <a:moveTo>
                      <a:pt x="299466" y="254"/>
                    </a:moveTo>
                    <a:lnTo>
                      <a:pt x="293624" y="254"/>
                    </a:lnTo>
                    <a:lnTo>
                      <a:pt x="293624" y="25590"/>
                    </a:lnTo>
                    <a:lnTo>
                      <a:pt x="274726" y="254"/>
                    </a:lnTo>
                    <a:lnTo>
                      <a:pt x="268884" y="254"/>
                    </a:lnTo>
                    <a:lnTo>
                      <a:pt x="268884" y="35521"/>
                    </a:lnTo>
                    <a:lnTo>
                      <a:pt x="274840" y="35521"/>
                    </a:lnTo>
                    <a:lnTo>
                      <a:pt x="274840" y="10236"/>
                    </a:lnTo>
                    <a:lnTo>
                      <a:pt x="293624" y="35521"/>
                    </a:lnTo>
                    <a:lnTo>
                      <a:pt x="299466" y="35521"/>
                    </a:lnTo>
                    <a:lnTo>
                      <a:pt x="299466" y="254"/>
                    </a:lnTo>
                    <a:close/>
                  </a:path>
                  <a:path w="617855" h="36195">
                    <a:moveTo>
                      <a:pt x="335394" y="254"/>
                    </a:moveTo>
                    <a:lnTo>
                      <a:pt x="307124" y="254"/>
                    </a:lnTo>
                    <a:lnTo>
                      <a:pt x="307124" y="5600"/>
                    </a:lnTo>
                    <a:lnTo>
                      <a:pt x="318262" y="5600"/>
                    </a:lnTo>
                    <a:lnTo>
                      <a:pt x="318262" y="35521"/>
                    </a:lnTo>
                    <a:lnTo>
                      <a:pt x="324205" y="35521"/>
                    </a:lnTo>
                    <a:lnTo>
                      <a:pt x="324205" y="5600"/>
                    </a:lnTo>
                    <a:lnTo>
                      <a:pt x="335394" y="5600"/>
                    </a:lnTo>
                    <a:lnTo>
                      <a:pt x="335394" y="254"/>
                    </a:lnTo>
                    <a:close/>
                  </a:path>
                  <a:path w="617855" h="36195">
                    <a:moveTo>
                      <a:pt x="380276" y="254"/>
                    </a:moveTo>
                    <a:lnTo>
                      <a:pt x="373278" y="254"/>
                    </a:lnTo>
                    <a:lnTo>
                      <a:pt x="361683" y="23685"/>
                    </a:lnTo>
                    <a:lnTo>
                      <a:pt x="350050" y="254"/>
                    </a:lnTo>
                    <a:lnTo>
                      <a:pt x="342988" y="254"/>
                    </a:lnTo>
                    <a:lnTo>
                      <a:pt x="342988" y="35521"/>
                    </a:lnTo>
                    <a:lnTo>
                      <a:pt x="348589" y="35521"/>
                    </a:lnTo>
                    <a:lnTo>
                      <a:pt x="348589" y="9182"/>
                    </a:lnTo>
                    <a:lnTo>
                      <a:pt x="359727" y="31851"/>
                    </a:lnTo>
                    <a:lnTo>
                      <a:pt x="363601" y="31851"/>
                    </a:lnTo>
                    <a:lnTo>
                      <a:pt x="374738" y="9182"/>
                    </a:lnTo>
                    <a:lnTo>
                      <a:pt x="374777" y="35521"/>
                    </a:lnTo>
                    <a:lnTo>
                      <a:pt x="380276" y="35521"/>
                    </a:lnTo>
                    <a:lnTo>
                      <a:pt x="380276" y="254"/>
                    </a:lnTo>
                    <a:close/>
                  </a:path>
                  <a:path w="617855" h="36195">
                    <a:moveTo>
                      <a:pt x="426580" y="17894"/>
                    </a:moveTo>
                    <a:lnTo>
                      <a:pt x="425119" y="10845"/>
                    </a:lnTo>
                    <a:lnTo>
                      <a:pt x="421335" y="5448"/>
                    </a:lnTo>
                    <a:lnTo>
                      <a:pt x="421144" y="5207"/>
                    </a:lnTo>
                    <a:lnTo>
                      <a:pt x="420446" y="4775"/>
                    </a:lnTo>
                    <a:lnTo>
                      <a:pt x="420446" y="24930"/>
                    </a:lnTo>
                    <a:lnTo>
                      <a:pt x="414845" y="30429"/>
                    </a:lnTo>
                    <a:lnTo>
                      <a:pt x="401040" y="30429"/>
                    </a:lnTo>
                    <a:lnTo>
                      <a:pt x="395274" y="24930"/>
                    </a:lnTo>
                    <a:lnTo>
                      <a:pt x="395287" y="10845"/>
                    </a:lnTo>
                    <a:lnTo>
                      <a:pt x="400989" y="5448"/>
                    </a:lnTo>
                    <a:lnTo>
                      <a:pt x="414845" y="5448"/>
                    </a:lnTo>
                    <a:lnTo>
                      <a:pt x="420433" y="10845"/>
                    </a:lnTo>
                    <a:lnTo>
                      <a:pt x="420446" y="24930"/>
                    </a:lnTo>
                    <a:lnTo>
                      <a:pt x="420446" y="4775"/>
                    </a:lnTo>
                    <a:lnTo>
                      <a:pt x="415251" y="1473"/>
                    </a:lnTo>
                    <a:lnTo>
                      <a:pt x="407885" y="114"/>
                    </a:lnTo>
                    <a:lnTo>
                      <a:pt x="400507" y="1473"/>
                    </a:lnTo>
                    <a:lnTo>
                      <a:pt x="394576" y="5219"/>
                    </a:lnTo>
                    <a:lnTo>
                      <a:pt x="390639" y="10845"/>
                    </a:lnTo>
                    <a:lnTo>
                      <a:pt x="389204" y="17894"/>
                    </a:lnTo>
                    <a:lnTo>
                      <a:pt x="390639" y="24930"/>
                    </a:lnTo>
                    <a:lnTo>
                      <a:pt x="394589" y="30607"/>
                    </a:lnTo>
                    <a:lnTo>
                      <a:pt x="400519" y="34391"/>
                    </a:lnTo>
                    <a:lnTo>
                      <a:pt x="407885" y="35775"/>
                    </a:lnTo>
                    <a:lnTo>
                      <a:pt x="415251" y="34391"/>
                    </a:lnTo>
                    <a:lnTo>
                      <a:pt x="421182" y="30607"/>
                    </a:lnTo>
                    <a:lnTo>
                      <a:pt x="421297" y="30429"/>
                    </a:lnTo>
                    <a:lnTo>
                      <a:pt x="425145" y="24930"/>
                    </a:lnTo>
                    <a:lnTo>
                      <a:pt x="426580" y="17894"/>
                    </a:lnTo>
                    <a:close/>
                  </a:path>
                  <a:path w="617855" h="36195">
                    <a:moveTo>
                      <a:pt x="464566" y="35521"/>
                    </a:moveTo>
                    <a:lnTo>
                      <a:pt x="457403" y="24841"/>
                    </a:lnTo>
                    <a:lnTo>
                      <a:pt x="456653" y="23736"/>
                    </a:lnTo>
                    <a:lnTo>
                      <a:pt x="461340" y="21920"/>
                    </a:lnTo>
                    <a:lnTo>
                      <a:pt x="462902" y="19558"/>
                    </a:lnTo>
                    <a:lnTo>
                      <a:pt x="463956" y="17945"/>
                    </a:lnTo>
                    <a:lnTo>
                      <a:pt x="463956" y="5600"/>
                    </a:lnTo>
                    <a:lnTo>
                      <a:pt x="463956" y="4635"/>
                    </a:lnTo>
                    <a:lnTo>
                      <a:pt x="458762" y="254"/>
                    </a:lnTo>
                    <a:lnTo>
                      <a:pt x="458317" y="254"/>
                    </a:lnTo>
                    <a:lnTo>
                      <a:pt x="458317" y="7823"/>
                    </a:lnTo>
                    <a:lnTo>
                      <a:pt x="458317" y="17233"/>
                    </a:lnTo>
                    <a:lnTo>
                      <a:pt x="455193" y="19558"/>
                    </a:lnTo>
                    <a:lnTo>
                      <a:pt x="441388" y="19558"/>
                    </a:lnTo>
                    <a:lnTo>
                      <a:pt x="441388" y="5600"/>
                    </a:lnTo>
                    <a:lnTo>
                      <a:pt x="455193" y="5600"/>
                    </a:lnTo>
                    <a:lnTo>
                      <a:pt x="458317" y="7823"/>
                    </a:lnTo>
                    <a:lnTo>
                      <a:pt x="458317" y="254"/>
                    </a:lnTo>
                    <a:lnTo>
                      <a:pt x="435444" y="254"/>
                    </a:lnTo>
                    <a:lnTo>
                      <a:pt x="435444" y="35521"/>
                    </a:lnTo>
                    <a:lnTo>
                      <a:pt x="441388" y="35521"/>
                    </a:lnTo>
                    <a:lnTo>
                      <a:pt x="441388" y="24892"/>
                    </a:lnTo>
                    <a:lnTo>
                      <a:pt x="450862" y="24892"/>
                    </a:lnTo>
                    <a:lnTo>
                      <a:pt x="451370" y="24841"/>
                    </a:lnTo>
                    <a:lnTo>
                      <a:pt x="457809" y="35521"/>
                    </a:lnTo>
                    <a:lnTo>
                      <a:pt x="464566" y="35521"/>
                    </a:lnTo>
                    <a:close/>
                  </a:path>
                  <a:path w="617855" h="36195">
                    <a:moveTo>
                      <a:pt x="500189" y="30187"/>
                    </a:moveTo>
                    <a:lnTo>
                      <a:pt x="480339" y="30187"/>
                    </a:lnTo>
                    <a:lnTo>
                      <a:pt x="480339" y="20459"/>
                    </a:lnTo>
                    <a:lnTo>
                      <a:pt x="497573" y="20459"/>
                    </a:lnTo>
                    <a:lnTo>
                      <a:pt x="497573" y="15163"/>
                    </a:lnTo>
                    <a:lnTo>
                      <a:pt x="480339" y="15163"/>
                    </a:lnTo>
                    <a:lnTo>
                      <a:pt x="480339" y="5600"/>
                    </a:lnTo>
                    <a:lnTo>
                      <a:pt x="499579" y="5600"/>
                    </a:lnTo>
                    <a:lnTo>
                      <a:pt x="499579" y="254"/>
                    </a:lnTo>
                    <a:lnTo>
                      <a:pt x="474383" y="254"/>
                    </a:lnTo>
                    <a:lnTo>
                      <a:pt x="474383" y="35521"/>
                    </a:lnTo>
                    <a:lnTo>
                      <a:pt x="500189" y="35521"/>
                    </a:lnTo>
                    <a:lnTo>
                      <a:pt x="500189" y="30187"/>
                    </a:lnTo>
                    <a:close/>
                  </a:path>
                  <a:path w="617855" h="36195">
                    <a:moveTo>
                      <a:pt x="540550" y="254"/>
                    </a:moveTo>
                    <a:lnTo>
                      <a:pt x="534695" y="254"/>
                    </a:lnTo>
                    <a:lnTo>
                      <a:pt x="534695" y="25590"/>
                    </a:lnTo>
                    <a:lnTo>
                      <a:pt x="515797" y="254"/>
                    </a:lnTo>
                    <a:lnTo>
                      <a:pt x="509955" y="254"/>
                    </a:lnTo>
                    <a:lnTo>
                      <a:pt x="509955" y="35521"/>
                    </a:lnTo>
                    <a:lnTo>
                      <a:pt x="515912" y="35521"/>
                    </a:lnTo>
                    <a:lnTo>
                      <a:pt x="515912" y="10236"/>
                    </a:lnTo>
                    <a:lnTo>
                      <a:pt x="534695" y="35521"/>
                    </a:lnTo>
                    <a:lnTo>
                      <a:pt x="540550" y="35521"/>
                    </a:lnTo>
                    <a:lnTo>
                      <a:pt x="540550" y="254"/>
                    </a:lnTo>
                    <a:close/>
                  </a:path>
                  <a:path w="617855" h="36195">
                    <a:moveTo>
                      <a:pt x="581444" y="29984"/>
                    </a:moveTo>
                    <a:lnTo>
                      <a:pt x="577913" y="26060"/>
                    </a:lnTo>
                    <a:lnTo>
                      <a:pt x="575246" y="28625"/>
                    </a:lnTo>
                    <a:lnTo>
                      <a:pt x="571627" y="30238"/>
                    </a:lnTo>
                    <a:lnTo>
                      <a:pt x="561035" y="30238"/>
                    </a:lnTo>
                    <a:lnTo>
                      <a:pt x="555498" y="24752"/>
                    </a:lnTo>
                    <a:lnTo>
                      <a:pt x="555498" y="10845"/>
                    </a:lnTo>
                    <a:lnTo>
                      <a:pt x="561035" y="5397"/>
                    </a:lnTo>
                    <a:lnTo>
                      <a:pt x="568096" y="5397"/>
                    </a:lnTo>
                    <a:lnTo>
                      <a:pt x="571677" y="5397"/>
                    </a:lnTo>
                    <a:lnTo>
                      <a:pt x="575348" y="7112"/>
                    </a:lnTo>
                    <a:lnTo>
                      <a:pt x="577913" y="9880"/>
                    </a:lnTo>
                    <a:lnTo>
                      <a:pt x="581393" y="5537"/>
                    </a:lnTo>
                    <a:lnTo>
                      <a:pt x="577977" y="2171"/>
                    </a:lnTo>
                    <a:lnTo>
                      <a:pt x="572985" y="114"/>
                    </a:lnTo>
                    <a:lnTo>
                      <a:pt x="567994" y="114"/>
                    </a:lnTo>
                    <a:lnTo>
                      <a:pt x="560692" y="1473"/>
                    </a:lnTo>
                    <a:lnTo>
                      <a:pt x="554812" y="5219"/>
                    </a:lnTo>
                    <a:lnTo>
                      <a:pt x="550887" y="10845"/>
                    </a:lnTo>
                    <a:lnTo>
                      <a:pt x="549452" y="17843"/>
                    </a:lnTo>
                    <a:lnTo>
                      <a:pt x="550875" y="24917"/>
                    </a:lnTo>
                    <a:lnTo>
                      <a:pt x="554748" y="30607"/>
                    </a:lnTo>
                    <a:lnTo>
                      <a:pt x="560578" y="34391"/>
                    </a:lnTo>
                    <a:lnTo>
                      <a:pt x="567791" y="35775"/>
                    </a:lnTo>
                    <a:lnTo>
                      <a:pt x="572782" y="35775"/>
                    </a:lnTo>
                    <a:lnTo>
                      <a:pt x="577862" y="33515"/>
                    </a:lnTo>
                    <a:lnTo>
                      <a:pt x="581444" y="29984"/>
                    </a:lnTo>
                    <a:close/>
                  </a:path>
                  <a:path w="617855" h="36195">
                    <a:moveTo>
                      <a:pt x="617423" y="254"/>
                    </a:moveTo>
                    <a:lnTo>
                      <a:pt x="611378" y="254"/>
                    </a:lnTo>
                    <a:lnTo>
                      <a:pt x="601497" y="17437"/>
                    </a:lnTo>
                    <a:lnTo>
                      <a:pt x="591426" y="254"/>
                    </a:lnTo>
                    <a:lnTo>
                      <a:pt x="585419" y="254"/>
                    </a:lnTo>
                    <a:lnTo>
                      <a:pt x="598576" y="23977"/>
                    </a:lnTo>
                    <a:lnTo>
                      <a:pt x="598576" y="35521"/>
                    </a:lnTo>
                    <a:lnTo>
                      <a:pt x="604469" y="35521"/>
                    </a:lnTo>
                    <a:lnTo>
                      <a:pt x="604469" y="23787"/>
                    </a:lnTo>
                    <a:lnTo>
                      <a:pt x="617423" y="254"/>
                    </a:lnTo>
                    <a:close/>
                  </a:path>
                </a:pathLst>
              </a:custGeom>
              <a:solidFill>
                <a:srgbClr val="275FAB"/>
              </a:solidFill>
            </p:spPr>
            <p:txBody>
              <a:bodyPr wrap="square" lIns="0" tIns="0" rIns="0" bIns="0" rtlCol="0"/>
              <a:lstStyle/>
              <a:p>
                <a:endParaRPr dirty="0"/>
              </a:p>
            </p:txBody>
          </p:sp>
        </p:grpSp>
      </p:grpSp>
      <p:sp>
        <p:nvSpPr>
          <p:cNvPr id="19" name="Rectangle 18">
            <a:extLst>
              <a:ext uri="{FF2B5EF4-FFF2-40B4-BE49-F238E27FC236}">
                <a16:creationId xmlns:a16="http://schemas.microsoft.com/office/drawing/2014/main" id="{2D90DAF5-F975-542E-EE20-3D2B3E855E36}"/>
              </a:ext>
            </a:extLst>
          </p:cNvPr>
          <p:cNvSpPr/>
          <p:nvPr/>
        </p:nvSpPr>
        <p:spPr>
          <a:xfrm>
            <a:off x="406461" y="378782"/>
            <a:ext cx="7465298" cy="8805926"/>
          </a:xfrm>
          <a:prstGeom prst="rect">
            <a:avLst/>
          </a:prstGeom>
          <a:solidFill>
            <a:srgbClr val="27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endParaRPr lang="fr-FR" sz="2800" b="0" dirty="0">
              <a:latin typeface="Arial" panose="020B0604020202020204" pitchFamily="34" charset="0"/>
              <a:cs typeface="Arial" panose="020B0604020202020204" pitchFamily="34" charset="0"/>
            </a:endParaRPr>
          </a:p>
          <a:p>
            <a:pPr marL="449263"/>
            <a:endParaRPr lang="fr-FR" sz="2800" dirty="0">
              <a:latin typeface="Arial" panose="020B0604020202020204" pitchFamily="34" charset="0"/>
              <a:cs typeface="Arial" panose="020B0604020202020204" pitchFamily="34" charset="0"/>
            </a:endParaRPr>
          </a:p>
        </p:txBody>
      </p:sp>
      <p:sp>
        <p:nvSpPr>
          <p:cNvPr id="4" name="object 4"/>
          <p:cNvSpPr txBox="1"/>
          <p:nvPr/>
        </p:nvSpPr>
        <p:spPr>
          <a:xfrm>
            <a:off x="564840" y="2759075"/>
            <a:ext cx="8191810" cy="1261884"/>
          </a:xfrm>
          <a:prstGeom prst="rect">
            <a:avLst/>
          </a:prstGeom>
          <a:noFill/>
        </p:spPr>
        <p:txBody>
          <a:bodyPr vert="horz" wrap="square" lIns="0" tIns="0" rIns="0" bIns="0" rtlCol="0">
            <a:spAutoFit/>
          </a:bodyPr>
          <a:lstStyle/>
          <a:p>
            <a:pPr marL="1067435" marR="1948814">
              <a:lnSpc>
                <a:spcPct val="100499"/>
              </a:lnSpc>
            </a:pPr>
            <a:r>
              <a:rPr lang="fr-FR" sz="4100" b="1" spc="-10" dirty="0">
                <a:solidFill>
                  <a:srgbClr val="FFFFFF"/>
                </a:solidFill>
                <a:latin typeface="Arial"/>
                <a:cs typeface="Arial"/>
              </a:rPr>
              <a:t>RECETTES DE FONCTIONNEMENT</a:t>
            </a:r>
            <a:endParaRPr lang="fr-FR" sz="2450" dirty="0">
              <a:latin typeface="Arial"/>
              <a:cs typeface="Arial"/>
            </a:endParaRPr>
          </a:p>
        </p:txBody>
      </p:sp>
      <p:sp>
        <p:nvSpPr>
          <p:cNvPr id="2" name="object 2">
            <a:extLst>
              <a:ext uri="{FF2B5EF4-FFF2-40B4-BE49-F238E27FC236}">
                <a16:creationId xmlns:a16="http://schemas.microsoft.com/office/drawing/2014/main" id="{5A66D370-B4A7-B68B-07D5-575DCCB3DB9E}"/>
              </a:ext>
            </a:extLst>
          </p:cNvPr>
          <p:cNvSpPr txBox="1"/>
          <p:nvPr/>
        </p:nvSpPr>
        <p:spPr>
          <a:xfrm>
            <a:off x="18533467" y="4837538"/>
            <a:ext cx="1570990" cy="325089"/>
          </a:xfrm>
          <a:prstGeom prst="rect">
            <a:avLst/>
          </a:prstGeom>
          <a:solidFill>
            <a:srgbClr val="275FAB"/>
          </a:solidFill>
        </p:spPr>
        <p:txBody>
          <a:bodyPr vert="horz" wrap="square" lIns="0" tIns="70485" rIns="0" bIns="0" rtlCol="0">
            <a:spAutoFit/>
          </a:bodyPr>
          <a:lstStyle/>
          <a:p>
            <a:pPr marL="444500">
              <a:lnSpc>
                <a:spcPct val="100000"/>
              </a:lnSpc>
              <a:spcBef>
                <a:spcPts val="555"/>
              </a:spcBef>
            </a:pPr>
            <a:r>
              <a:rPr lang="fr-FR" sz="1650" b="1" spc="-25" dirty="0">
                <a:solidFill>
                  <a:srgbClr val="FFFFFF"/>
                </a:solidFill>
                <a:latin typeface="Verdana"/>
                <a:cs typeface="Verdana"/>
              </a:rPr>
              <a:t>9</a:t>
            </a:r>
            <a:endParaRPr sz="1650" dirty="0">
              <a:latin typeface="Verdana"/>
              <a:cs typeface="Verdana"/>
            </a:endParaRPr>
          </a:p>
        </p:txBody>
      </p:sp>
      <p:sp>
        <p:nvSpPr>
          <p:cNvPr id="20" name="object 16">
            <a:extLst>
              <a:ext uri="{FF2B5EF4-FFF2-40B4-BE49-F238E27FC236}">
                <a16:creationId xmlns:a16="http://schemas.microsoft.com/office/drawing/2014/main" id="{41103681-8AC5-2F20-C97E-BCFAC73F9536}"/>
              </a:ext>
            </a:extLst>
          </p:cNvPr>
          <p:cNvSpPr txBox="1"/>
          <p:nvPr/>
        </p:nvSpPr>
        <p:spPr>
          <a:xfrm>
            <a:off x="5937250" y="10132687"/>
            <a:ext cx="3380828" cy="241092"/>
          </a:xfrm>
          <a:prstGeom prst="rect">
            <a:avLst/>
          </a:prstGeom>
        </p:spPr>
        <p:txBody>
          <a:bodyPr vert="horz" wrap="square" lIns="0" tIns="17780" rIns="0" bIns="0" rtlCol="0">
            <a:spAutoFit/>
          </a:bodyPr>
          <a:lstStyle/>
          <a:p>
            <a:pPr marL="12700">
              <a:lnSpc>
                <a:spcPct val="100000"/>
              </a:lnSpc>
              <a:spcBef>
                <a:spcPts val="140"/>
              </a:spcBef>
            </a:pPr>
            <a:r>
              <a:rPr lang="fr-FR" sz="1450" b="1" dirty="0">
                <a:solidFill>
                  <a:srgbClr val="00B7EC"/>
                </a:solidFill>
                <a:latin typeface="Verdana"/>
                <a:cs typeface="Verdana"/>
              </a:rPr>
              <a:t>Section de fonctionnement</a:t>
            </a:r>
            <a:endParaRPr sz="1450" dirty="0">
              <a:latin typeface="Verdana"/>
              <a:cs typeface="Verdana"/>
            </a:endParaRPr>
          </a:p>
        </p:txBody>
      </p:sp>
      <p:sp>
        <p:nvSpPr>
          <p:cNvPr id="21" name="object 15">
            <a:extLst>
              <a:ext uri="{FF2B5EF4-FFF2-40B4-BE49-F238E27FC236}">
                <a16:creationId xmlns:a16="http://schemas.microsoft.com/office/drawing/2014/main" id="{6D73B53F-C977-4B50-B442-D47E2BEB9808}"/>
              </a:ext>
            </a:extLst>
          </p:cNvPr>
          <p:cNvSpPr txBox="1"/>
          <p:nvPr/>
        </p:nvSpPr>
        <p:spPr>
          <a:xfrm>
            <a:off x="1441450" y="10092284"/>
            <a:ext cx="3958194" cy="222112"/>
          </a:xfrm>
          <a:prstGeom prst="rect">
            <a:avLst/>
          </a:prstGeom>
        </p:spPr>
        <p:txBody>
          <a:bodyPr vert="horz" wrap="square" lIns="0" tIns="12700" rIns="0" bIns="0" rtlCol="0">
            <a:spAutoFit/>
          </a:bodyPr>
          <a:lstStyle/>
          <a:p>
            <a:pPr marL="12700" marR="5080">
              <a:lnSpc>
                <a:spcPct val="102299"/>
              </a:lnSpc>
              <a:spcBef>
                <a:spcPts val="100"/>
              </a:spcBef>
            </a:pPr>
            <a:r>
              <a:rPr lang="fr-FR" sz="1450" b="1">
                <a:solidFill>
                  <a:srgbClr val="00B7EC"/>
                </a:solidFill>
                <a:latin typeface="Verdana"/>
                <a:cs typeface="Verdana"/>
              </a:rPr>
              <a:t>Budget Primitif 2023</a:t>
            </a:r>
            <a:endParaRPr sz="1450" dirty="0">
              <a:latin typeface="Verdana"/>
              <a:cs typeface="Verdana"/>
            </a:endParaRPr>
          </a:p>
        </p:txBody>
      </p:sp>
    </p:spTree>
    <p:extLst>
      <p:ext uri="{BB962C8B-B14F-4D97-AF65-F5344CB8AC3E}">
        <p14:creationId xmlns:p14="http://schemas.microsoft.com/office/powerpoint/2010/main" val="36727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993</TotalTime>
  <Words>2321</Words>
  <Application>Microsoft Office PowerPoint</Application>
  <PresentationFormat>Personnalisé</PresentationFormat>
  <Paragraphs>219</Paragraphs>
  <Slides>31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31</vt:i4>
      </vt:variant>
    </vt:vector>
  </HeadingPairs>
  <TitlesOfParts>
    <vt:vector size="39" baseType="lpstr">
      <vt:lpstr>Arial</vt:lpstr>
      <vt:lpstr>Calibri</vt:lpstr>
      <vt:lpstr>Montserrat</vt:lpstr>
      <vt:lpstr>Myriad Pro Cond</vt:lpstr>
      <vt:lpstr>Times New Roman</vt:lpstr>
      <vt:lpstr>Verdana</vt:lpstr>
      <vt:lpstr>Wingdings</vt:lpstr>
      <vt:lpstr>Office Theme</vt:lpstr>
      <vt:lpstr>BUDGET PRIMITIF 2023</vt:lpstr>
      <vt:lpstr>SOMMAIRE  Préambule  Caractéristiques du Budget Primitif 2023 :  I. Section de Fonctionnement   A. Dépenses de Fonctionnement   B. Recettes de Fonctionnement  II. Section Investissement   A. Dépenses d’Investissement   B. Recettes d’Investissement   C. Dette de la commune  </vt:lpstr>
      <vt:lpstr>Présentation PowerPoint</vt:lpstr>
      <vt:lpstr>Présentation PowerPoint</vt:lpstr>
      <vt:lpstr>Présentation PowerPoint</vt:lpstr>
      <vt:lpstr>IL TIENT COMPTE :   - Du Projet de Loi de finance pour 2023   - Des orientations présentées lors du Débat d’Orientation Budgétaire 2023 qui s’est tenu le 02 février 2023    IL S’ÉLÈVE À UN MONTANT DE 49 895 501€ RÉPARTIS COMME SUIT :   - Section de Fonctionnement : 25,28 M€, soit 50,67% du budget   - Section d’Investissement : 24,61 M€, soit 49,33% du budget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Dépenses prévisionnelles de fonctionnement 2023: 25 281 523 €.  Soit 50,67% du budget  ELLES COMPRENNENT :  DES CHARGES À CARACTÈRE GÉNÉRAL : 7 549 112 €  Elles sont en augmentation par rapport à 2022 (+22,72%) du fait de l’inflation et de l’augmentation des prix de certains biens et services (Gaz, électricité, alimentation, matériaux, matériel,... )   </vt:lpstr>
      <vt:lpstr>DES DÉPENSES DE RESSOURCES HUMAINES : 13 255 101 €   Elles sont en hausse de 15,54 % par rapport au Budget Primitif 2022  Elles intègrent :    - le glissement vieillesse technicité (GVT),   - l’augmentation du point d’indice de 3,5% de 2022 en année pleine   - une prévision d’augmentation du point d’indice de 5% pour 2023   - l’augmentation de la prise en charge de la protection sociale complémentaire par la ville   - la monétisation du CET   - une prévision de reclassement indiciaire suite à l’augmentation du SMIC   - l’augmentation des frais liés aux reclassements (remplacement des agents en PPR, période préparatoire au reclassement d’un an par agent) </vt:lpstr>
      <vt:lpstr>DES ATTÉNUATIONS DE CHARGES (chapitre 014) : 210 000 €.  En conséquence de notre participation au Fonds National de Péréquation des Ressources Intercommunales et Communales (FPIC) mis en place en 2012  DES AUTRES CHARGES DE GESTION COURANTE : 1 593  572 €    Dont notamment:  - Le financement du SDIS (Service Départemental de lutte contre l’Incendie et de Secours) : 377 500 €.  - Les crédits ouverts pour les subventions à verser aux associations et au CCAS: 944 772 €.   - Les indemnités des élus dans l’enveloppe autorisée par le CM à hauteur de 211 300 €, intégrant les dépenses de formation des élus.  -Les créances non recouvrables pour 60 000 € (Admission en non-valeur)  </vt:lpstr>
      <vt:lpstr>DES CHARGES FINANCIÈRES DES EMPRUNTS : 537 000 €   DES CHARGES EXCEPTIONNELLES : 1 292 560 €  DES DOTATIONS AUX PROVISIONS : 38 200 €   L’EPARGNE BRUTE dégagée par la section de fonctionnement pour venir participer au financement de la section d’investissement s’établit à 805 978 € </vt:lpstr>
      <vt:lpstr>SYNTHESE DE LA REPARTITION DES DEPENSES REELLES DE FONCTIONNEMENT 2023</vt:lpstr>
      <vt:lpstr>Présentation PowerPoint</vt:lpstr>
      <vt:lpstr>Présentation PowerPoint</vt:lpstr>
      <vt:lpstr>RECETTES PREVISIONNELLES D’INVESTISSEMENT 2023 : 24 613 978 €  Soit 49,33%  répartis comme suit :    L’EPARGNE DE GESTION: 805 978 €. Il s’agit de l’autofinancement provenant de la section de fonctionnement   Des RECETTES DIVERSES pour 4 469 000€  - 1 400 000€ au titre du FCTVA 2022  - 60 000 € de taxe d’aménagement  - 50 000 € de produits des amendes  - 10 000 € de Dépôts et cautionnements reçus    </vt:lpstr>
      <vt:lpstr>LES CESSIONS : 2 949 000 €  LES SUBVENTIONS d’investissement (Etat, Région, Département): 7 139 000 €  L’inscription d’un EMPRUNT D’EQUILIBRE: 12 000 000 €  Pour anticiper :  - La reprise de l’excédent d’investissement de 2022 pour 7,5 M€   - La reprise pour l’excédent de fonctionnement capitalisé de 2022 pour 3 M€  - La prévision d’un emprunt pour 1,5 M € pour le financement d’acquisitions  Une prévision de 200 000 € de recettes d’ordre pour la prise en compte des remboursements d’avances forfaitaires</vt:lpstr>
      <vt:lpstr>Présentation PowerPoint</vt:lpstr>
      <vt:lpstr>DEPENSES D’INVESTISSEMENT : 24 613 978 €.   Soit 49,33% du budget  Repartis comme suit:  Le remboursement du capital des emprunts pour un montant de 1,630 M€  Les remboursements de caution pour 10 000 €  </vt:lpstr>
      <vt:lpstr>Les opérations d’équipement pour un montant global de 22 773 978 € dont :  - Les travaux de l’Espace culturel pour 15 M€  - Les travaux de création d’un court de tennis couvert pour 1,006 M€  - Les travaux de rénovation de 4 courts de tennis extérieurs pour un montant de 335  K€  - Les travaux de Rénovation de la propriété Bailly pour un montant de 1,3 M€  - Les travaux de rénovation de l’Eclairage Public pour un montant d’1 M €  - Les études pour la réalisation d’un Ilot fraicheur ainsi que pour la rénovation de l’église  pour 84 K€  - Les travaux dans les écoles pour 655 K€  - Les travaux dans divers bâtiments pour 485 K€  - Les achats de matériels dans les services pour 517 K€  - Des acquisitions immobilières pour 1,36 M€  - Les travaux d’entretien pour la voirie et l’éclairage public pour 940 K€  - La part investissement du budget participatif pour 25 K€   - Des études pour la voirie, l’environnement pour un montant de 65 K€  Une prévision de 200 000 € de dépenses d’ordre pour la prise en compte des remboursements d’avances forfaitaires</vt:lpstr>
      <vt:lpstr>Présentation PowerPoint</vt:lpstr>
      <vt:lpstr>L’encours de la dette communale au 1er janvier 2023 : 14 077 895 €   Montant d’encours de dette par population : 773,76 €.  Remboursement du Capital des emprunts : 1,58 M €  La charge d’intérêts : 311 K€.  La Structure de la dette: La Typologie de la répartition de l’encours selon la charte Gissler :   - 93,42% de l’encours de la dette est de type A-1, soit 11 produits  - 6,58% de l’encours de la dette est de type F-6, soit 2 produits </vt:lpstr>
      <vt:lpstr> </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RUELLAN Stéphanie</dc:creator>
  <cp:lastModifiedBy>MANGIN Christelle</cp:lastModifiedBy>
  <cp:revision>101</cp:revision>
  <cp:lastPrinted>2023-03-30T14:36:19Z</cp:lastPrinted>
  <dcterms:created xsi:type="dcterms:W3CDTF">2022-11-03T09:07:50Z</dcterms:created>
  <dcterms:modified xsi:type="dcterms:W3CDTF">2023-03-30T14:36:49Z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2022-11-03T00:00:00Z</vt:filetime>
  </property>
  <property fmtid="{D5CDD505-2E9C-101B-9397-08002B2CF9AE}" pid="3" name="Creator">
    <vt:lpwstr>Adobe InDesign 17.4 (Macintosh)</vt:lpwstr>
  </property>
  <property fmtid="{D5CDD505-2E9C-101B-9397-08002B2CF9AE}" pid="4" name="LastSaved">
    <vt:filetime>2022-11-03T00:00:00Z</vt:filetime>
  </property>
  <property fmtid="{D5CDD505-2E9C-101B-9397-08002B2CF9AE}" pid="5" name="Producer">
    <vt:lpwstr>Adobe PDF Library 16.0.7</vt:lpwstr>
  </property>
</Properties>
</file>